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2" r:id="rId6"/>
    <p:sldId id="263" r:id="rId7"/>
    <p:sldId id="264" r:id="rId8"/>
    <p:sldId id="266" r:id="rId9"/>
    <p:sldId id="269" r:id="rId10"/>
    <p:sldId id="260" r:id="rId11"/>
    <p:sldId id="270" r:id="rId12"/>
    <p:sldId id="271" r:id="rId13"/>
    <p:sldId id="265" r:id="rId14"/>
    <p:sldId id="261" r:id="rId15"/>
    <p:sldId id="272" r:id="rId16"/>
    <p:sldId id="273" r:id="rId17"/>
    <p:sldId id="267" r:id="rId18"/>
    <p:sldId id="274" r:id="rId19"/>
    <p:sldId id="268" r:id="rId20"/>
    <p:sldId id="275" r:id="rId21"/>
    <p:sldId id="279" r:id="rId22"/>
    <p:sldId id="277" r:id="rId23"/>
    <p:sldId id="276" r:id="rId24"/>
    <p:sldId id="278" r:id="rId2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23"/>
    <a:srgbClr val="76B143"/>
    <a:srgbClr val="EE7911"/>
    <a:srgbClr val="629A2F"/>
    <a:srgbClr val="81A827"/>
    <a:srgbClr val="294817"/>
    <a:srgbClr val="4572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47" autoAdjust="0"/>
    <p:restoredTop sz="94660"/>
  </p:normalViewPr>
  <p:slideViewPr>
    <p:cSldViewPr snapToGrid="0">
      <p:cViewPr varScale="1">
        <p:scale>
          <a:sx n="128" d="100"/>
          <a:sy n="128" d="100"/>
        </p:scale>
        <p:origin x="51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5A4E9-0838-4213-AB96-CE7BDEF24784}" type="datetimeFigureOut">
              <a:rPr lang="ko-KR" altLang="en-US" smtClean="0"/>
              <a:t>2022. 12. 21.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61C65-E904-4E4D-8882-A0BE9752F9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47354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5A4E9-0838-4213-AB96-CE7BDEF24784}" type="datetimeFigureOut">
              <a:rPr lang="ko-KR" altLang="en-US" smtClean="0"/>
              <a:t>2022. 12. 21.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61C65-E904-4E4D-8882-A0BE9752F9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4870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5A4E9-0838-4213-AB96-CE7BDEF24784}" type="datetimeFigureOut">
              <a:rPr lang="ko-KR" altLang="en-US" smtClean="0"/>
              <a:t>2022. 12. 21.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61C65-E904-4E4D-8882-A0BE9752F9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01800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5A4E9-0838-4213-AB96-CE7BDEF24784}" type="datetimeFigureOut">
              <a:rPr lang="ko-KR" altLang="en-US" smtClean="0"/>
              <a:t>2022. 12. 21.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61C65-E904-4E4D-8882-A0BE9752F9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7228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5A4E9-0838-4213-AB96-CE7BDEF24784}" type="datetimeFigureOut">
              <a:rPr lang="ko-KR" altLang="en-US" smtClean="0"/>
              <a:t>2022. 12. 21.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61C65-E904-4E4D-8882-A0BE9752F9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51589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5A4E9-0838-4213-AB96-CE7BDEF24784}" type="datetimeFigureOut">
              <a:rPr lang="ko-KR" altLang="en-US" smtClean="0"/>
              <a:t>2022. 12. 21.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61C65-E904-4E4D-8882-A0BE9752F9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54059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5A4E9-0838-4213-AB96-CE7BDEF24784}" type="datetimeFigureOut">
              <a:rPr lang="ko-KR" altLang="en-US" smtClean="0"/>
              <a:t>2022. 12. 21.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61C65-E904-4E4D-8882-A0BE9752F9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16988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5A4E9-0838-4213-AB96-CE7BDEF24784}" type="datetimeFigureOut">
              <a:rPr lang="ko-KR" altLang="en-US" smtClean="0"/>
              <a:t>2022. 12. 21.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61C65-E904-4E4D-8882-A0BE9752F9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28390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5A4E9-0838-4213-AB96-CE7BDEF24784}" type="datetimeFigureOut">
              <a:rPr lang="ko-KR" altLang="en-US" smtClean="0"/>
              <a:t>2022. 12. 21.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61C65-E904-4E4D-8882-A0BE9752F9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45689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5A4E9-0838-4213-AB96-CE7BDEF24784}" type="datetimeFigureOut">
              <a:rPr lang="ko-KR" altLang="en-US" smtClean="0"/>
              <a:t>2022. 12. 21.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61C65-E904-4E4D-8882-A0BE9752F9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32173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5A4E9-0838-4213-AB96-CE7BDEF24784}" type="datetimeFigureOut">
              <a:rPr lang="ko-KR" altLang="en-US" smtClean="0"/>
              <a:t>2022. 12. 21.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61C65-E904-4E4D-8882-A0BE9752F9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68172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48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F5A4E9-0838-4213-AB96-CE7BDEF24784}" type="datetimeFigureOut">
              <a:rPr lang="ko-KR" altLang="en-US" smtClean="0"/>
              <a:t>2022. 12. 21.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B61C65-E904-4E4D-8882-A0BE9752F9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96151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usgs.gov/" TargetMode="External"/><Relationship Id="rId2" Type="http://schemas.openxmlformats.org/officeDocument/2006/relationships/hyperlink" Target="http://data.nsdi.go.kr/dataset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data.go.kr/index.do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hanToRe/GIS-Applications-in-Archaeology" TargetMode="External"/><Relationship Id="rId2" Type="http://schemas.openxmlformats.org/officeDocument/2006/relationships/hyperlink" Target="https://www.osgeo.kr/271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556473"/>
            <a:ext cx="9144000" cy="2387600"/>
          </a:xfrm>
        </p:spPr>
        <p:txBody>
          <a:bodyPr>
            <a:normAutofit fontScale="90000"/>
          </a:bodyPr>
          <a:lstStyle/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고고학에서의 </a:t>
            </a:r>
            <a:r>
              <a:rPr lang="en-US" altLang="ko-KR" b="1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GIS </a:t>
            </a:r>
            <a:r>
              <a:rPr lang="ko-KR" altLang="en-US" b="1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응용</a:t>
            </a:r>
            <a:br>
              <a:rPr lang="en-US" altLang="ko-KR" b="1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</a:br>
            <a:r>
              <a:rPr lang="en-US" altLang="ko-KR" sz="2400" b="1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 2022</a:t>
            </a:r>
            <a:r>
              <a:rPr lang="ko-KR" altLang="en-US" sz="2400" b="1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년 숭실대학교 사학과 고고학 전공 겨울방학 스터디 </a:t>
            </a:r>
            <a:br>
              <a:rPr lang="en-US" altLang="ko-KR" sz="2400" b="1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</a:br>
            <a:r>
              <a:rPr lang="en-US" altLang="ko-KR" sz="2400" b="1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- 2</a:t>
            </a:r>
            <a:r>
              <a:rPr lang="ko-KR" altLang="en-US" sz="2400" b="1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주차 </a:t>
            </a:r>
            <a:r>
              <a:rPr lang="en-US" altLang="ko-KR" sz="2400" b="1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: GIS</a:t>
            </a:r>
            <a:r>
              <a:rPr lang="ko-KR" altLang="en-US" sz="2400" b="1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의 개념과 기초 </a:t>
            </a:r>
            <a:r>
              <a:rPr lang="en-US" altLang="ko-KR" sz="2400" b="1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-</a:t>
            </a:r>
            <a:endParaRPr lang="ko-KR" altLang="en-US" sz="8800" b="1" dirty="0">
              <a:solidFill>
                <a:schemeClr val="bg1"/>
              </a:solidFill>
              <a:latin typeface="NanumMyeongjo" pitchFamily="2" charset="-127"/>
              <a:ea typeface="NanumMyeongjo" pitchFamily="2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4230111"/>
            <a:ext cx="9144000" cy="1655762"/>
          </a:xfrm>
        </p:spPr>
        <p:txBody>
          <a:bodyPr/>
          <a:lstStyle/>
          <a:p>
            <a:pPr algn="r"/>
            <a:endParaRPr lang="en-US" altLang="ko-KR" b="1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r"/>
            <a:r>
              <a:rPr lang="ko-KR" altLang="en-US" b="1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주 찬 혁</a:t>
            </a:r>
            <a:r>
              <a:rPr lang="en-US" altLang="ko-KR" b="1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(</a:t>
            </a:r>
            <a:r>
              <a:rPr lang="ko-KR" altLang="en-US" b="1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숭실대 사학과 석사과정</a:t>
            </a:r>
            <a:r>
              <a:rPr lang="en-US" altLang="ko-KR" b="1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)</a:t>
            </a:r>
            <a:endParaRPr lang="ko-KR" altLang="en-US" b="1" dirty="0">
              <a:solidFill>
                <a:schemeClr val="bg1"/>
              </a:solidFill>
              <a:latin typeface="NanumMyeongjo" pitchFamily="2" charset="-127"/>
              <a:ea typeface="NanumMyeongjo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757905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 txBox="1">
            <a:spLocks/>
          </p:cNvSpPr>
          <p:nvPr/>
        </p:nvSpPr>
        <p:spPr>
          <a:xfrm>
            <a:off x="0" y="0"/>
            <a:ext cx="2604655" cy="609600"/>
          </a:xfrm>
          <a:prstGeom prst="rect">
            <a:avLst/>
          </a:prstGeom>
          <a:solidFill>
            <a:srgbClr val="447223"/>
          </a:solidFill>
          <a:ln w="19050">
            <a:solidFill>
              <a:schemeClr val="bg1"/>
            </a:solidFill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2800" b="1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투영법</a:t>
            </a:r>
            <a:r>
              <a:rPr lang="en-US" altLang="ko-KR" sz="2800" b="1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?</a:t>
            </a:r>
            <a:endParaRPr lang="ko-KR" altLang="en-US" sz="2800" b="1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pic>
        <p:nvPicPr>
          <p:cNvPr id="5124" name="Picture 4" descr="그리는 방법에 따라 달라지는 지도의 모양 : 네이버 블로그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647" y="1368856"/>
            <a:ext cx="6667500" cy="4648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7141692" y="2162957"/>
            <a:ext cx="486558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ko-KR" altLang="en-US" sz="28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지구상의 좌표를 평면상에 옮기는 방법</a:t>
            </a:r>
            <a:endParaRPr lang="en-US" altLang="ko-KR" sz="2800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ko-KR" altLang="en-US" sz="28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왜곡</a:t>
            </a:r>
            <a:r>
              <a:rPr lang="ko-KR" altLang="en-US" sz="28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은 반드시 발생</a:t>
            </a:r>
            <a:endParaRPr lang="en-US" altLang="ko-KR" sz="2800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ko-KR" altLang="en-US" sz="28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투영법은 그 왜곡을 처리하는 방법을 의미</a:t>
            </a:r>
          </a:p>
        </p:txBody>
      </p:sp>
    </p:spTree>
    <p:extLst>
      <p:ext uri="{BB962C8B-B14F-4D97-AF65-F5344CB8AC3E}">
        <p14:creationId xmlns:p14="http://schemas.microsoft.com/office/powerpoint/2010/main" val="24295052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0"/>
            <a:ext cx="2604655" cy="609600"/>
          </a:xfrm>
          <a:prstGeom prst="rect">
            <a:avLst/>
          </a:prstGeom>
          <a:solidFill>
            <a:srgbClr val="447223"/>
          </a:solidFill>
          <a:ln w="19050">
            <a:solidFill>
              <a:schemeClr val="bg1"/>
            </a:solidFill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2800" b="1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투영법</a:t>
            </a:r>
            <a:r>
              <a:rPr lang="en-US" altLang="ko-KR" sz="2800" b="1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?</a:t>
            </a:r>
            <a:endParaRPr lang="ko-KR" altLang="en-US" sz="2800" b="1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pic>
        <p:nvPicPr>
          <p:cNvPr id="14338" name="Picture 2" descr="https://upload.wikimedia.org/wikipedia/commons/thumb/e/ed/Utm-zones.jpg/1920px-Utm-zones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0364" y="2057544"/>
            <a:ext cx="6234545" cy="3117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7387792" y="5174817"/>
            <a:ext cx="2819687" cy="6634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8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UTM </a:t>
            </a:r>
            <a:r>
              <a:rPr lang="ko-KR" altLang="en-US" sz="28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도법</a:t>
            </a:r>
          </a:p>
        </p:txBody>
      </p:sp>
      <p:pic>
        <p:nvPicPr>
          <p:cNvPr id="14340" name="Picture 4" descr="external/upload...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00" y="2616054"/>
            <a:ext cx="5286375" cy="200025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8" name="TextBox 7"/>
          <p:cNvSpPr txBox="1"/>
          <p:nvPr/>
        </p:nvSpPr>
        <p:spPr>
          <a:xfrm>
            <a:off x="1117022" y="4616305"/>
            <a:ext cx="345873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횡축 </a:t>
            </a:r>
            <a:r>
              <a:rPr lang="ko-KR" altLang="en-US" sz="2800" dirty="0" err="1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메르카토르</a:t>
            </a:r>
            <a:r>
              <a:rPr lang="ko-KR" altLang="en-US" sz="28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도법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2F72BBE-D118-9898-AB82-31B23EC43036}"/>
              </a:ext>
            </a:extLst>
          </p:cNvPr>
          <p:cNvSpPr/>
          <p:nvPr/>
        </p:nvSpPr>
        <p:spPr>
          <a:xfrm>
            <a:off x="2604655" y="332601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200" b="0" i="0" dirty="0">
                <a:solidFill>
                  <a:schemeClr val="bg1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출처 </a:t>
            </a:r>
            <a:r>
              <a:rPr lang="en-US" altLang="ko-KR" sz="1200" b="0" i="0" dirty="0">
                <a:solidFill>
                  <a:schemeClr val="bg1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: </a:t>
            </a:r>
            <a:r>
              <a:rPr lang="ko-KR" altLang="en-US" sz="12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위키피디아</a:t>
            </a:r>
            <a:r>
              <a:rPr lang="en-US" altLang="ko-KR" sz="12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,</a:t>
            </a:r>
            <a:r>
              <a:rPr lang="ko-KR" altLang="en-US" sz="12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www.wikipedia.org</a:t>
            </a:r>
            <a:endParaRPr lang="ko-KR" altLang="en-US" sz="1200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82733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0"/>
            <a:ext cx="2604655" cy="609600"/>
          </a:xfrm>
          <a:prstGeom prst="rect">
            <a:avLst/>
          </a:prstGeom>
          <a:solidFill>
            <a:srgbClr val="447223"/>
          </a:solidFill>
          <a:ln w="19050">
            <a:solidFill>
              <a:schemeClr val="bg1"/>
            </a:solidFill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2800" b="1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타원체</a:t>
            </a:r>
            <a:r>
              <a:rPr lang="en-US" altLang="ko-KR" sz="2800" b="1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?</a:t>
            </a:r>
            <a:endParaRPr lang="ko-KR" altLang="en-US" sz="2800" b="1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031472" y="2827407"/>
            <a:ext cx="2819687" cy="6634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dirty="0" err="1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지오이드</a:t>
            </a:r>
            <a:endParaRPr lang="ko-KR" altLang="en-US" sz="2800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74751" y="5111415"/>
            <a:ext cx="3458730" cy="6634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실제 지구</a:t>
            </a:r>
          </a:p>
        </p:txBody>
      </p:sp>
      <p:pic>
        <p:nvPicPr>
          <p:cNvPr id="15362" name="Picture 2" descr="https://blog.kakaocdn.net/dn/cXEoYX/btrvY4ZFoNw/SVSksWWRzBbX9gZzxd1qQk/im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3867" y="739016"/>
            <a:ext cx="4434898" cy="2088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2604655" y="332601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200" b="0" i="0" dirty="0">
                <a:solidFill>
                  <a:schemeClr val="bg1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출처 </a:t>
            </a:r>
            <a:r>
              <a:rPr lang="en-US" altLang="ko-KR" sz="1200" b="0" i="0" dirty="0">
                <a:solidFill>
                  <a:schemeClr val="bg1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: </a:t>
            </a:r>
            <a:r>
              <a:rPr lang="ko-KR" altLang="en-US" sz="12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한국과학창의재단</a:t>
            </a:r>
            <a:r>
              <a:rPr lang="en-US" altLang="ko-KR" sz="12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, </a:t>
            </a:r>
            <a:r>
              <a:rPr lang="en-US" altLang="ko-KR" sz="1200" b="0" i="0" dirty="0">
                <a:solidFill>
                  <a:schemeClr val="bg1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www.Scienceall.com</a:t>
            </a:r>
            <a:endParaRPr lang="ko-KR" altLang="en-US" sz="1200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pic>
        <p:nvPicPr>
          <p:cNvPr id="10" name="Picture 6" descr="지구 - 위키백과, 우리 모두의 백과사전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6231" y="1783212"/>
            <a:ext cx="3335770" cy="3335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 descr="https://blog.kakaocdn.net/dn/brQ2QR/btrv4J0ENXb/brbr85JGudmNyXY2EAYX6K/im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7740" y="4046223"/>
            <a:ext cx="3867150" cy="1876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7031471" y="5922648"/>
            <a:ext cx="2819687" cy="6634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지구 타원체</a:t>
            </a:r>
          </a:p>
        </p:txBody>
      </p:sp>
      <p:cxnSp>
        <p:nvCxnSpPr>
          <p:cNvPr id="13" name="직선 화살표 연결선 12"/>
          <p:cNvCxnSpPr>
            <a:stCxn id="10" idx="3"/>
            <a:endCxn id="15362" idx="1"/>
          </p:cNvCxnSpPr>
          <p:nvPr/>
        </p:nvCxnSpPr>
        <p:spPr>
          <a:xfrm flipV="1">
            <a:off x="4572001" y="1783212"/>
            <a:ext cx="1651866" cy="1667885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>
            <a:stCxn id="6" idx="2"/>
            <a:endCxn id="15364" idx="0"/>
          </p:cNvCxnSpPr>
          <p:nvPr/>
        </p:nvCxnSpPr>
        <p:spPr>
          <a:xfrm flipH="1">
            <a:off x="8441315" y="3490858"/>
            <a:ext cx="1" cy="555365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494272" y="5754108"/>
            <a:ext cx="2819687" cy="337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실제 지구는 울퉁불퉁한 형태</a:t>
            </a:r>
            <a:endParaRPr lang="ko-KR" altLang="en-US" sz="1200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8845119" y="3045692"/>
            <a:ext cx="2819687" cy="337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err="1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중력방향에</a:t>
            </a:r>
            <a:r>
              <a:rPr lang="ko-KR" altLang="en-US" sz="12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직각인 </a:t>
            </a:r>
            <a:r>
              <a:rPr lang="ko-KR" altLang="en-US" sz="1200" dirty="0" err="1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가상표면</a:t>
            </a:r>
            <a:endParaRPr lang="ko-KR" altLang="en-US" sz="1200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965045" y="6005709"/>
            <a:ext cx="28196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err="1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지오이드와</a:t>
            </a:r>
            <a:r>
              <a:rPr lang="ko-KR" altLang="en-US" sz="12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가장 유사한 구형</a:t>
            </a:r>
            <a:endParaRPr lang="en-US" altLang="ko-KR" sz="1200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국제 표준 </a:t>
            </a:r>
            <a:r>
              <a:rPr lang="en-US" altLang="ko-KR" sz="12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: WGS84, GRS80</a:t>
            </a:r>
            <a:endParaRPr lang="ko-KR" altLang="en-US" sz="1200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174939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 txBox="1">
            <a:spLocks/>
          </p:cNvSpPr>
          <p:nvPr/>
        </p:nvSpPr>
        <p:spPr>
          <a:xfrm>
            <a:off x="0" y="0"/>
            <a:ext cx="2604655" cy="609600"/>
          </a:xfrm>
          <a:prstGeom prst="rect">
            <a:avLst/>
          </a:prstGeom>
          <a:solidFill>
            <a:srgbClr val="447223"/>
          </a:solidFill>
          <a:ln w="19050">
            <a:solidFill>
              <a:schemeClr val="bg1"/>
            </a:solidFill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2800" b="1" dirty="0" err="1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좌표계</a:t>
            </a:r>
            <a:r>
              <a:rPr lang="en-US" altLang="ko-KR" sz="2800" b="1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?</a:t>
            </a:r>
            <a:endParaRPr lang="ko-KR" altLang="en-US" sz="2800" b="1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pic>
        <p:nvPicPr>
          <p:cNvPr id="5122" name="Picture 2" descr="https://wikidocs.net/images/page/163649/%EC%9A%B0%EB%A6%AC%EB%82%98%EB%9D%BCEPS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00" y="775854"/>
            <a:ext cx="11739418" cy="5886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2604655" y="332601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200" b="0" i="0" dirty="0">
                <a:solidFill>
                  <a:schemeClr val="bg1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출처 </a:t>
            </a:r>
            <a:r>
              <a:rPr lang="en-US" altLang="ko-KR" sz="1200" b="0" i="0" dirty="0">
                <a:solidFill>
                  <a:schemeClr val="bg1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: </a:t>
            </a:r>
            <a:r>
              <a:rPr lang="ko-KR" altLang="en-US" sz="1200" b="0" i="0" dirty="0">
                <a:solidFill>
                  <a:schemeClr val="bg1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이준호</a:t>
            </a:r>
            <a:r>
              <a:rPr lang="en-US" altLang="ko-KR" sz="1200" b="0" i="0" dirty="0">
                <a:solidFill>
                  <a:schemeClr val="bg1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, 2020, </a:t>
            </a:r>
            <a:r>
              <a:rPr lang="en-US" altLang="ko-KR" sz="1200" b="0" i="0" dirty="0" err="1">
                <a:solidFill>
                  <a:schemeClr val="bg1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OSGeo</a:t>
            </a:r>
            <a:r>
              <a:rPr lang="en-US" altLang="ko-KR" sz="1200" b="0" i="0" dirty="0">
                <a:solidFill>
                  <a:schemeClr val="bg1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ko-KR" altLang="en-US" sz="1200" b="0" i="0" dirty="0" err="1">
                <a:solidFill>
                  <a:schemeClr val="bg1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한국어지부</a:t>
            </a:r>
            <a:r>
              <a:rPr lang="ko-KR" altLang="en-US" sz="1200" b="0" i="0" dirty="0">
                <a:solidFill>
                  <a:schemeClr val="bg1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 강의자료</a:t>
            </a:r>
            <a:r>
              <a:rPr lang="en-US" altLang="ko-KR" sz="1200" b="0" i="0" dirty="0">
                <a:solidFill>
                  <a:schemeClr val="bg1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, </a:t>
            </a:r>
            <a:r>
              <a:rPr lang="ko-KR" altLang="en-US" sz="1200" b="0" i="0" dirty="0">
                <a:solidFill>
                  <a:schemeClr val="bg1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한국토지주택공사</a:t>
            </a:r>
            <a:endParaRPr lang="ko-KR" altLang="en-US" sz="1200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216746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 txBox="1">
            <a:spLocks/>
          </p:cNvSpPr>
          <p:nvPr/>
        </p:nvSpPr>
        <p:spPr>
          <a:xfrm>
            <a:off x="0" y="0"/>
            <a:ext cx="2604655" cy="609600"/>
          </a:xfrm>
          <a:prstGeom prst="rect">
            <a:avLst/>
          </a:prstGeom>
          <a:solidFill>
            <a:srgbClr val="447223"/>
          </a:solidFill>
          <a:ln w="19050">
            <a:solidFill>
              <a:schemeClr val="bg1"/>
            </a:solidFill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2800" b="1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데이터 유형</a:t>
            </a:r>
          </a:p>
        </p:txBody>
      </p:sp>
      <p:pic>
        <p:nvPicPr>
          <p:cNvPr id="4098" name="Picture 2" descr="https://t1.daumcdn.net/cfile/blog/2225E44051B96FE51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206" y="1053954"/>
            <a:ext cx="4231698" cy="5388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GIS_Dat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6230" y="2100310"/>
            <a:ext cx="4733925" cy="3295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947732" y="3517289"/>
            <a:ext cx="7573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dirty="0"/>
              <a:t>Point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336616" y="3517289"/>
            <a:ext cx="99290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dirty="0"/>
              <a:t>Polyline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9741339" y="3517289"/>
            <a:ext cx="106246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dirty="0"/>
              <a:t>Polygon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8573737" y="5395961"/>
            <a:ext cx="75578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Pixel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655805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 txBox="1">
            <a:spLocks/>
          </p:cNvSpPr>
          <p:nvPr/>
        </p:nvSpPr>
        <p:spPr>
          <a:xfrm>
            <a:off x="0" y="0"/>
            <a:ext cx="2604655" cy="609600"/>
          </a:xfrm>
          <a:prstGeom prst="rect">
            <a:avLst/>
          </a:prstGeom>
          <a:solidFill>
            <a:srgbClr val="447223"/>
          </a:solidFill>
          <a:ln w="19050">
            <a:solidFill>
              <a:schemeClr val="bg1"/>
            </a:solidFill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2800" b="1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데이터 유형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302327" y="1581067"/>
            <a:ext cx="966123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b="1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Vector</a:t>
            </a:r>
          </a:p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	- Point : </a:t>
            </a:r>
            <a:r>
              <a:rPr lang="ko-KR" altLang="en-US" sz="28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위도</a:t>
            </a:r>
            <a:r>
              <a:rPr lang="en-US" altLang="ko-KR" sz="28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, </a:t>
            </a:r>
            <a:r>
              <a:rPr lang="ko-KR" altLang="en-US" sz="28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경도가 교차하는 지점</a:t>
            </a:r>
            <a:endParaRPr lang="en-US" altLang="ko-KR" sz="2800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	- Line : </a:t>
            </a:r>
            <a:r>
              <a:rPr lang="ko-KR" altLang="en-US" sz="28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점의 연결</a:t>
            </a:r>
            <a:r>
              <a:rPr lang="en-US" altLang="ko-KR" sz="28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, </a:t>
            </a:r>
            <a:r>
              <a:rPr lang="ko-KR" altLang="en-US" sz="28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면의 한계</a:t>
            </a:r>
            <a:endParaRPr lang="en-US" altLang="ko-KR" sz="2800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	- Polygon : </a:t>
            </a:r>
            <a:r>
              <a:rPr lang="ko-KR" altLang="en-US" sz="28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넓이를 가지는 공간을 평면으로 표현</a:t>
            </a:r>
            <a:endParaRPr lang="en-US" altLang="ko-KR" sz="2800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800" b="1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Raster</a:t>
            </a:r>
          </a:p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	- Pixel : Bitmap </a:t>
            </a:r>
            <a:r>
              <a:rPr lang="ko-KR" altLang="en-US" sz="28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정보를 가지며 개수는 해상도와 비례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2604655" y="332601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200" b="0" i="0" dirty="0">
                <a:solidFill>
                  <a:schemeClr val="bg1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출처 </a:t>
            </a:r>
            <a:r>
              <a:rPr lang="en-US" altLang="ko-KR" sz="1200" b="0" i="0" dirty="0">
                <a:solidFill>
                  <a:schemeClr val="bg1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: </a:t>
            </a:r>
            <a:r>
              <a:rPr lang="ko-KR" altLang="en-US" sz="1200" b="0" i="0" dirty="0">
                <a:solidFill>
                  <a:schemeClr val="bg1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이준호</a:t>
            </a:r>
            <a:r>
              <a:rPr lang="en-US" altLang="ko-KR" sz="1200" b="0" i="0" dirty="0">
                <a:solidFill>
                  <a:schemeClr val="bg1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, 2020, </a:t>
            </a:r>
            <a:r>
              <a:rPr lang="en-US" altLang="ko-KR" sz="1200" b="0" i="0" dirty="0" err="1">
                <a:solidFill>
                  <a:schemeClr val="bg1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OSGeo</a:t>
            </a:r>
            <a:r>
              <a:rPr lang="en-US" altLang="ko-KR" sz="1200" b="0" i="0" dirty="0">
                <a:solidFill>
                  <a:schemeClr val="bg1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ko-KR" altLang="en-US" sz="1200" b="0" i="0" dirty="0" err="1">
                <a:solidFill>
                  <a:schemeClr val="bg1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한국어지부</a:t>
            </a:r>
            <a:r>
              <a:rPr lang="ko-KR" altLang="en-US" sz="1200" b="0" i="0" dirty="0">
                <a:solidFill>
                  <a:schemeClr val="bg1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 강의자료</a:t>
            </a:r>
            <a:r>
              <a:rPr lang="en-US" altLang="ko-KR" sz="1200" b="0" i="0" dirty="0">
                <a:solidFill>
                  <a:schemeClr val="bg1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, </a:t>
            </a:r>
            <a:r>
              <a:rPr lang="ko-KR" altLang="en-US" sz="1200" b="0" i="0" dirty="0">
                <a:solidFill>
                  <a:schemeClr val="bg1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한국토지주택공사</a:t>
            </a:r>
            <a:endParaRPr lang="ko-KR" altLang="en-US" sz="1200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14219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 txBox="1">
            <a:spLocks/>
          </p:cNvSpPr>
          <p:nvPr/>
        </p:nvSpPr>
        <p:spPr>
          <a:xfrm>
            <a:off x="0" y="0"/>
            <a:ext cx="2604655" cy="609600"/>
          </a:xfrm>
          <a:prstGeom prst="rect">
            <a:avLst/>
          </a:prstGeom>
          <a:solidFill>
            <a:srgbClr val="447223"/>
          </a:solidFill>
          <a:ln w="19050">
            <a:solidFill>
              <a:schemeClr val="bg1"/>
            </a:solidFill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2800" b="1" dirty="0" err="1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지오메트리</a:t>
            </a:r>
            <a:endParaRPr lang="ko-KR" altLang="en-US" sz="2800" b="1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72076" y="4721736"/>
            <a:ext cx="182533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200" b="0" i="0" dirty="0" err="1">
                <a:solidFill>
                  <a:schemeClr val="bg1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지오메트리</a:t>
            </a:r>
            <a:r>
              <a:rPr lang="en-US" altLang="ko-KR" sz="1200" b="0" i="0" dirty="0">
                <a:solidFill>
                  <a:schemeClr val="bg1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(Geometry)</a:t>
            </a:r>
            <a:endParaRPr lang="ko-KR" altLang="en-US" sz="1200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763" y="803701"/>
            <a:ext cx="8192654" cy="3723934"/>
          </a:xfrm>
          <a:prstGeom prst="rect">
            <a:avLst/>
          </a:prstGeom>
        </p:spPr>
      </p:pic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4556134"/>
              </p:ext>
            </p:extLst>
          </p:nvPr>
        </p:nvGraphicFramePr>
        <p:xfrm>
          <a:off x="745836" y="4998736"/>
          <a:ext cx="10515599" cy="157864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82475">
                  <a:extLst>
                    <a:ext uri="{9D8B030D-6E8A-4147-A177-3AD203B41FA5}">
                      <a16:colId xmlns:a16="http://schemas.microsoft.com/office/drawing/2014/main" val="3826674996"/>
                    </a:ext>
                  </a:extLst>
                </a:gridCol>
                <a:gridCol w="782475">
                  <a:extLst>
                    <a:ext uri="{9D8B030D-6E8A-4147-A177-3AD203B41FA5}">
                      <a16:colId xmlns:a16="http://schemas.microsoft.com/office/drawing/2014/main" val="2035217334"/>
                    </a:ext>
                  </a:extLst>
                </a:gridCol>
                <a:gridCol w="782475">
                  <a:extLst>
                    <a:ext uri="{9D8B030D-6E8A-4147-A177-3AD203B41FA5}">
                      <a16:colId xmlns:a16="http://schemas.microsoft.com/office/drawing/2014/main" val="1220274359"/>
                    </a:ext>
                  </a:extLst>
                </a:gridCol>
                <a:gridCol w="782475">
                  <a:extLst>
                    <a:ext uri="{9D8B030D-6E8A-4147-A177-3AD203B41FA5}">
                      <a16:colId xmlns:a16="http://schemas.microsoft.com/office/drawing/2014/main" val="2513319044"/>
                    </a:ext>
                  </a:extLst>
                </a:gridCol>
                <a:gridCol w="1897503">
                  <a:extLst>
                    <a:ext uri="{9D8B030D-6E8A-4147-A177-3AD203B41FA5}">
                      <a16:colId xmlns:a16="http://schemas.microsoft.com/office/drawing/2014/main" val="3536559144"/>
                    </a:ext>
                  </a:extLst>
                </a:gridCol>
                <a:gridCol w="1182408">
                  <a:extLst>
                    <a:ext uri="{9D8B030D-6E8A-4147-A177-3AD203B41FA5}">
                      <a16:colId xmlns:a16="http://schemas.microsoft.com/office/drawing/2014/main" val="4094305815"/>
                    </a:ext>
                  </a:extLst>
                </a:gridCol>
                <a:gridCol w="2086601">
                  <a:extLst>
                    <a:ext uri="{9D8B030D-6E8A-4147-A177-3AD203B41FA5}">
                      <a16:colId xmlns:a16="http://schemas.microsoft.com/office/drawing/2014/main" val="2555669846"/>
                    </a:ext>
                  </a:extLst>
                </a:gridCol>
                <a:gridCol w="645542">
                  <a:extLst>
                    <a:ext uri="{9D8B030D-6E8A-4147-A177-3AD203B41FA5}">
                      <a16:colId xmlns:a16="http://schemas.microsoft.com/office/drawing/2014/main" val="3264893731"/>
                    </a:ext>
                  </a:extLst>
                </a:gridCol>
                <a:gridCol w="791170">
                  <a:extLst>
                    <a:ext uri="{9D8B030D-6E8A-4147-A177-3AD203B41FA5}">
                      <a16:colId xmlns:a16="http://schemas.microsoft.com/office/drawing/2014/main" val="1722684154"/>
                    </a:ext>
                  </a:extLst>
                </a:gridCol>
                <a:gridCol w="782475">
                  <a:extLst>
                    <a:ext uri="{9D8B030D-6E8A-4147-A177-3AD203B41FA5}">
                      <a16:colId xmlns:a16="http://schemas.microsoft.com/office/drawing/2014/main" val="2199458130"/>
                    </a:ext>
                  </a:extLst>
                </a:gridCol>
              </a:tblGrid>
              <a:tr h="143513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u="none" strike="noStrike">
                          <a:effectLst/>
                        </a:rPr>
                        <a:t>127.364665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523" marR="6523" marT="65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u="none" strike="noStrike">
                          <a:effectLst/>
                        </a:rPr>
                        <a:t>37.795516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523" marR="6523" marT="65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경기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523" marR="6523" marT="65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Charcoal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523" marR="6523" marT="65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가평 항사리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523" marR="6523" marT="65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u="none" strike="noStrike">
                          <a:effectLst/>
                        </a:rPr>
                        <a:t>-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523" marR="6523" marT="65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고려문화재연구원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523" marR="6523" marT="65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1820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523" marR="6523" marT="65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60 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523" marR="6523" marT="65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呂</a:t>
                      </a:r>
                      <a:r>
                        <a:rPr lang="en-US" altLang="ko-KR" sz="800" u="none" strike="noStrike">
                          <a:effectLst/>
                        </a:rPr>
                        <a:t>·</a:t>
                      </a:r>
                      <a:r>
                        <a:rPr lang="ko-KR" altLang="en-US" sz="800" u="none" strike="noStrike">
                          <a:effectLst/>
                        </a:rPr>
                        <a:t>凸자형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523" marR="6523" marT="6523" marB="0" anchor="ctr"/>
                </a:tc>
                <a:extLst>
                  <a:ext uri="{0D108BD9-81ED-4DB2-BD59-A6C34878D82A}">
                    <a16:rowId xmlns:a16="http://schemas.microsoft.com/office/drawing/2014/main" val="3110661162"/>
                  </a:ext>
                </a:extLst>
              </a:tr>
              <a:tr h="143513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u="none" strike="noStrike">
                          <a:effectLst/>
                        </a:rPr>
                        <a:t>127.364665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523" marR="6523" marT="65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u="none" strike="noStrike">
                          <a:effectLst/>
                        </a:rPr>
                        <a:t>37.795516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523" marR="6523" marT="65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경기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523" marR="6523" marT="65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Charcoal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523" marR="6523" marT="65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가평 항사리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523" marR="6523" marT="65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나</a:t>
                      </a:r>
                      <a:r>
                        <a:rPr lang="en-US" altLang="ko-KR" sz="800" u="none" strike="noStrike">
                          <a:effectLst/>
                        </a:rPr>
                        <a:t>-15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523" marR="6523" marT="65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고려문화재연구원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523" marR="6523" marT="65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1864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523" marR="6523" marT="65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39 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523" marR="6523" marT="65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呂</a:t>
                      </a:r>
                      <a:r>
                        <a:rPr lang="en-US" altLang="ko-KR" sz="800" u="none" strike="noStrike">
                          <a:effectLst/>
                        </a:rPr>
                        <a:t>·</a:t>
                      </a:r>
                      <a:r>
                        <a:rPr lang="ko-KR" altLang="en-US" sz="800" u="none" strike="noStrike">
                          <a:effectLst/>
                        </a:rPr>
                        <a:t>凸자형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523" marR="6523" marT="6523" marB="0" anchor="ctr"/>
                </a:tc>
                <a:extLst>
                  <a:ext uri="{0D108BD9-81ED-4DB2-BD59-A6C34878D82A}">
                    <a16:rowId xmlns:a16="http://schemas.microsoft.com/office/drawing/2014/main" val="2427080153"/>
                  </a:ext>
                </a:extLst>
              </a:tr>
              <a:tr h="143513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u="none" strike="noStrike">
                          <a:effectLst/>
                        </a:rPr>
                        <a:t>127.364665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523" marR="6523" marT="65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u="none" strike="noStrike">
                          <a:effectLst/>
                        </a:rPr>
                        <a:t>37.795516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523" marR="6523" marT="65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경기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523" marR="6523" marT="65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Charcoal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523" marR="6523" marT="65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가평 항사리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523" marR="6523" marT="65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나</a:t>
                      </a:r>
                      <a:r>
                        <a:rPr lang="en-US" altLang="ko-KR" sz="800" u="none" strike="noStrike">
                          <a:effectLst/>
                        </a:rPr>
                        <a:t>-13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523" marR="6523" marT="65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고려문화재연구원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523" marR="6523" marT="65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1940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523" marR="6523" marT="65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60 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523" marR="6523" marT="65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呂</a:t>
                      </a:r>
                      <a:r>
                        <a:rPr lang="en-US" altLang="ko-KR" sz="800" u="none" strike="noStrike">
                          <a:effectLst/>
                        </a:rPr>
                        <a:t>·</a:t>
                      </a:r>
                      <a:r>
                        <a:rPr lang="ko-KR" altLang="en-US" sz="800" u="none" strike="noStrike">
                          <a:effectLst/>
                        </a:rPr>
                        <a:t>凸자형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523" marR="6523" marT="6523" marB="0" anchor="ctr"/>
                </a:tc>
                <a:extLst>
                  <a:ext uri="{0D108BD9-81ED-4DB2-BD59-A6C34878D82A}">
                    <a16:rowId xmlns:a16="http://schemas.microsoft.com/office/drawing/2014/main" val="1781091394"/>
                  </a:ext>
                </a:extLst>
              </a:tr>
              <a:tr h="143513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u="none" strike="noStrike">
                          <a:effectLst/>
                        </a:rPr>
                        <a:t>127.364665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523" marR="6523" marT="65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u="none" strike="noStrike">
                          <a:effectLst/>
                        </a:rPr>
                        <a:t>37.795516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523" marR="6523" marT="65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경기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523" marR="6523" marT="65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Charcoal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523" marR="6523" marT="65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가평 항사리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523" marR="6523" marT="65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나</a:t>
                      </a:r>
                      <a:r>
                        <a:rPr lang="en-US" altLang="ko-KR" sz="800" u="none" strike="noStrike">
                          <a:effectLst/>
                        </a:rPr>
                        <a:t>-12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523" marR="6523" marT="65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고려문화재연구원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523" marR="6523" marT="65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2020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523" marR="6523" marT="65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50 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523" marR="6523" marT="65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呂</a:t>
                      </a:r>
                      <a:r>
                        <a:rPr lang="en-US" altLang="ko-KR" sz="800" u="none" strike="noStrike">
                          <a:effectLst/>
                        </a:rPr>
                        <a:t>·</a:t>
                      </a:r>
                      <a:r>
                        <a:rPr lang="ko-KR" altLang="en-US" sz="800" u="none" strike="noStrike">
                          <a:effectLst/>
                        </a:rPr>
                        <a:t>凸자형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523" marR="6523" marT="6523" marB="0" anchor="ctr"/>
                </a:tc>
                <a:extLst>
                  <a:ext uri="{0D108BD9-81ED-4DB2-BD59-A6C34878D82A}">
                    <a16:rowId xmlns:a16="http://schemas.microsoft.com/office/drawing/2014/main" val="687899755"/>
                  </a:ext>
                </a:extLst>
              </a:tr>
              <a:tr h="143513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u="none" strike="noStrike">
                          <a:effectLst/>
                        </a:rPr>
                        <a:t>127.364355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523" marR="6523" marT="65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u="none" strike="noStrike">
                          <a:effectLst/>
                        </a:rPr>
                        <a:t>37.798158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523" marR="6523" marT="65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경기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523" marR="6523" marT="65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Charcoal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523" marR="6523" marT="65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가평 항사리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523" marR="6523" marT="65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u="none" strike="noStrike">
                          <a:effectLst/>
                        </a:rPr>
                        <a:t>2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523" marR="6523" marT="65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한국문화재재단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523" marR="6523" marT="65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1824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523" marR="6523" marT="65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17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523" marR="6523" marT="65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呂</a:t>
                      </a:r>
                      <a:r>
                        <a:rPr lang="en-US" altLang="ko-KR" sz="800" u="none" strike="noStrike">
                          <a:effectLst/>
                        </a:rPr>
                        <a:t>·</a:t>
                      </a:r>
                      <a:r>
                        <a:rPr lang="ko-KR" altLang="en-US" sz="800" u="none" strike="noStrike">
                          <a:effectLst/>
                        </a:rPr>
                        <a:t>凸자형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523" marR="6523" marT="6523" marB="0" anchor="ctr"/>
                </a:tc>
                <a:extLst>
                  <a:ext uri="{0D108BD9-81ED-4DB2-BD59-A6C34878D82A}">
                    <a16:rowId xmlns:a16="http://schemas.microsoft.com/office/drawing/2014/main" val="3100087500"/>
                  </a:ext>
                </a:extLst>
              </a:tr>
              <a:tr h="143513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u="none" strike="noStrike">
                          <a:effectLst/>
                        </a:rPr>
                        <a:t>127.42479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523" marR="6523" marT="65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u="none" strike="noStrike">
                          <a:effectLst/>
                        </a:rPr>
                        <a:t>37.786235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523" marR="6523" marT="65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경기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523" marR="6523" marT="65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Charcoal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523" marR="6523" marT="65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강화 장정리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523" marR="6523" marT="65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A-4-2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523" marR="6523" marT="65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중원문화재연구원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523" marR="6523" marT="65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2170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523" marR="6523" marT="65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30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523" marR="6523" marT="65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장방형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523" marR="6523" marT="6523" marB="0" anchor="ctr"/>
                </a:tc>
                <a:extLst>
                  <a:ext uri="{0D108BD9-81ED-4DB2-BD59-A6C34878D82A}">
                    <a16:rowId xmlns:a16="http://schemas.microsoft.com/office/drawing/2014/main" val="1779189139"/>
                  </a:ext>
                </a:extLst>
              </a:tr>
              <a:tr h="143513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u="none" strike="noStrike">
                          <a:effectLst/>
                        </a:rPr>
                        <a:t>127.444691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523" marR="6523" marT="65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u="none" strike="noStrike">
                          <a:effectLst/>
                        </a:rPr>
                        <a:t>37.518074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523" marR="6523" marT="65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경기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523" marR="6523" marT="65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Charcoal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523" marR="6523" marT="65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고속국도 </a:t>
                      </a:r>
                      <a:r>
                        <a:rPr lang="en-US" altLang="ko-KR" sz="800" u="none" strike="noStrike">
                          <a:effectLst/>
                        </a:rPr>
                        <a:t>45</a:t>
                      </a:r>
                      <a:r>
                        <a:rPr lang="ko-KR" altLang="en-US" sz="800" u="none" strike="noStrike">
                          <a:effectLst/>
                        </a:rPr>
                        <a:t>호선 여주</a:t>
                      </a:r>
                      <a:r>
                        <a:rPr lang="en-US" altLang="ko-KR" sz="800" u="none" strike="noStrike">
                          <a:effectLst/>
                        </a:rPr>
                        <a:t>-</a:t>
                      </a:r>
                      <a:r>
                        <a:rPr lang="ko-KR" altLang="en-US" sz="800" u="none" strike="noStrike">
                          <a:effectLst/>
                        </a:rPr>
                        <a:t>양평 구간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523" marR="6523" marT="65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KC-002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523" marR="6523" marT="65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한국고고환경연구소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523" marR="6523" marT="65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1750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523" marR="6523" marT="65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60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523" marR="6523" marT="65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呂</a:t>
                      </a:r>
                      <a:r>
                        <a:rPr lang="en-US" altLang="ko-KR" sz="800" u="none" strike="noStrike">
                          <a:effectLst/>
                        </a:rPr>
                        <a:t>·</a:t>
                      </a:r>
                      <a:r>
                        <a:rPr lang="ko-KR" altLang="en-US" sz="800" u="none" strike="noStrike">
                          <a:effectLst/>
                        </a:rPr>
                        <a:t>凸자형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523" marR="6523" marT="6523" marB="0" anchor="ctr"/>
                </a:tc>
                <a:extLst>
                  <a:ext uri="{0D108BD9-81ED-4DB2-BD59-A6C34878D82A}">
                    <a16:rowId xmlns:a16="http://schemas.microsoft.com/office/drawing/2014/main" val="1602643885"/>
                  </a:ext>
                </a:extLst>
              </a:tr>
              <a:tr h="143513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u="none" strike="noStrike">
                          <a:effectLst/>
                        </a:rPr>
                        <a:t>127.064683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523" marR="6523" marT="65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u="none" strike="noStrike">
                          <a:effectLst/>
                        </a:rPr>
                        <a:t>37.281607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523" marR="6523" marT="65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경기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523" marR="6523" marT="65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Charcoal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523" marR="6523" marT="65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광교 신도시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523" marR="6523" marT="65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u="none" strike="noStrike">
                          <a:effectLst/>
                        </a:rPr>
                        <a:t>11-1 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523" marR="6523" marT="65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기호문화재연구원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523" marR="6523" marT="65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1780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523" marR="6523" marT="65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20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523" marR="6523" marT="65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방형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523" marR="6523" marT="6523" marB="0" anchor="ctr"/>
                </a:tc>
                <a:extLst>
                  <a:ext uri="{0D108BD9-81ED-4DB2-BD59-A6C34878D82A}">
                    <a16:rowId xmlns:a16="http://schemas.microsoft.com/office/drawing/2014/main" val="3182065997"/>
                  </a:ext>
                </a:extLst>
              </a:tr>
              <a:tr h="143513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u="none" strike="noStrike">
                          <a:effectLst/>
                        </a:rPr>
                        <a:t>126.88443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523" marR="6523" marT="65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u="none" strike="noStrike">
                          <a:effectLst/>
                        </a:rPr>
                        <a:t>37.430142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523" marR="6523" marT="65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경기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523" marR="6523" marT="65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Charcoal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523" marR="6523" marT="65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광명 소하동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523" marR="6523" marT="65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u="none" strike="noStrike">
                          <a:effectLst/>
                        </a:rPr>
                        <a:t>1 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523" marR="6523" marT="65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한국고고환경연구소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523" marR="6523" marT="65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1750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523" marR="6523" marT="65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50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523" marR="6523" marT="65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방형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523" marR="6523" marT="6523" marB="0" anchor="ctr"/>
                </a:tc>
                <a:extLst>
                  <a:ext uri="{0D108BD9-81ED-4DB2-BD59-A6C34878D82A}">
                    <a16:rowId xmlns:a16="http://schemas.microsoft.com/office/drawing/2014/main" val="2233758671"/>
                  </a:ext>
                </a:extLst>
              </a:tr>
              <a:tr h="143513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u="none" strike="noStrike">
                          <a:effectLst/>
                        </a:rPr>
                        <a:t>126.88443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523" marR="6523" marT="65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u="none" strike="noStrike">
                          <a:effectLst/>
                        </a:rPr>
                        <a:t>37.430142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523" marR="6523" marT="65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경기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523" marR="6523" marT="65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Charcoal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523" marR="6523" marT="65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광명 소하동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523" marR="6523" marT="65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u="none" strike="noStrike">
                          <a:effectLst/>
                        </a:rPr>
                        <a:t>2 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523" marR="6523" marT="65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한국고고환경연구소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523" marR="6523" marT="65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1890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523" marR="6523" marT="65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50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523" marR="6523" marT="65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방형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523" marR="6523" marT="6523" marB="0" anchor="ctr"/>
                </a:tc>
                <a:extLst>
                  <a:ext uri="{0D108BD9-81ED-4DB2-BD59-A6C34878D82A}">
                    <a16:rowId xmlns:a16="http://schemas.microsoft.com/office/drawing/2014/main" val="4222788985"/>
                  </a:ext>
                </a:extLst>
              </a:tr>
              <a:tr h="143513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u="none" strike="noStrike">
                          <a:effectLst/>
                        </a:rPr>
                        <a:t>127.347222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523" marR="6523" marT="65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u="none" strike="noStrike" dirty="0">
                          <a:effectLst/>
                        </a:rPr>
                        <a:t>37.350278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523" marR="6523" marT="65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경기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523" marR="6523" marT="65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Charcoal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523" marR="6523" marT="65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광주 곤지암리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523" marR="6523" marT="65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u="none" strike="noStrike">
                          <a:effectLst/>
                        </a:rPr>
                        <a:t>34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523" marR="6523" marT="65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고려문화재연구원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523" marR="6523" marT="65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1690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523" marR="6523" marT="65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30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523" marR="6523" marT="65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 err="1">
                          <a:effectLst/>
                        </a:rPr>
                        <a:t>呂</a:t>
                      </a:r>
                      <a:r>
                        <a:rPr lang="en-US" altLang="ko-KR" sz="800" u="none" strike="noStrike" dirty="0">
                          <a:effectLst/>
                        </a:rPr>
                        <a:t>·</a:t>
                      </a:r>
                      <a:r>
                        <a:rPr lang="ko-KR" altLang="en-US" sz="800" u="none" strike="noStrike" dirty="0">
                          <a:effectLst/>
                        </a:rPr>
                        <a:t>凸자형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523" marR="6523" marT="6523" marB="0" anchor="ctr"/>
                </a:tc>
                <a:extLst>
                  <a:ext uri="{0D108BD9-81ED-4DB2-BD59-A6C34878D82A}">
                    <a16:rowId xmlns:a16="http://schemas.microsoft.com/office/drawing/2014/main" val="4103373593"/>
                  </a:ext>
                </a:extLst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5874326" y="4721736"/>
            <a:ext cx="194887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200" b="0" i="0" dirty="0" err="1">
                <a:solidFill>
                  <a:schemeClr val="bg1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어트리뷰트</a:t>
            </a:r>
            <a:r>
              <a:rPr lang="en-US" altLang="ko-KR" sz="1200" b="0" i="0" dirty="0">
                <a:solidFill>
                  <a:schemeClr val="bg1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(Attributes)</a:t>
            </a:r>
            <a:endParaRPr lang="ko-KR" altLang="en-US" sz="1200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691417" y="1996254"/>
            <a:ext cx="343823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b="1" dirty="0" err="1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지오메트리</a:t>
            </a:r>
            <a:r>
              <a:rPr lang="ko-KR" altLang="en-US" b="1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altLang="ko-KR" b="1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: </a:t>
            </a:r>
            <a:r>
              <a:rPr lang="ko-KR" altLang="en-US" b="1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다양한 정보를 가진 기하학적 위치</a:t>
            </a:r>
            <a:endParaRPr lang="en-US" altLang="ko-KR" b="1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b="1" dirty="0" err="1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어트리뷰트</a:t>
            </a:r>
            <a:r>
              <a:rPr lang="ko-KR" altLang="en-US" b="1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altLang="ko-KR" b="1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: </a:t>
            </a:r>
            <a:r>
              <a:rPr lang="ko-KR" altLang="en-US" b="1" dirty="0" err="1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지오메트리에</a:t>
            </a:r>
            <a:r>
              <a:rPr lang="ko-KR" altLang="en-US" b="1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기록된 정보</a:t>
            </a:r>
            <a:r>
              <a:rPr lang="en-US" altLang="ko-KR" b="1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(</a:t>
            </a:r>
            <a:r>
              <a:rPr lang="ko-KR" altLang="en-US" b="1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일종의 메타데이터</a:t>
            </a:r>
            <a:r>
              <a:rPr lang="en-US" altLang="ko-KR" b="1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)</a:t>
            </a:r>
            <a:endParaRPr lang="ko-KR" altLang="en-US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792104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0" y="0"/>
            <a:ext cx="2281382" cy="609600"/>
          </a:xfrm>
          <a:prstGeom prst="rect">
            <a:avLst/>
          </a:prstGeom>
          <a:solidFill>
            <a:srgbClr val="447223"/>
          </a:solidFill>
          <a:ln w="19050">
            <a:solidFill>
              <a:schemeClr val="bg1"/>
            </a:solidFill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2800" b="1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데이터 취득</a:t>
            </a:r>
            <a:endParaRPr lang="ko-KR" altLang="en-US" sz="2800" b="1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288473" y="1443244"/>
            <a:ext cx="9439564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국가공간정보포털 오픈마켓 </a:t>
            </a:r>
            <a:r>
              <a:rPr lang="en-US" altLang="ko-KR" sz="28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: </a:t>
            </a:r>
            <a:r>
              <a:rPr lang="ko-KR" altLang="en-US" sz="28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  <a:hlinkClick r:id="rId2"/>
              </a:rPr>
              <a:t>http://data.nsdi.go.kr/dataset</a:t>
            </a:r>
            <a:endParaRPr lang="en-US" altLang="ko-KR" sz="2800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USGS(</a:t>
            </a:r>
            <a:r>
              <a:rPr lang="ko-KR" altLang="en-US" sz="28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미국 </a:t>
            </a:r>
            <a:r>
              <a:rPr lang="ko-KR" altLang="en-US" sz="2800" dirty="0" err="1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지질조사국</a:t>
            </a:r>
            <a:r>
              <a:rPr lang="en-US" altLang="ko-KR" sz="28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) : </a:t>
            </a:r>
            <a:r>
              <a:rPr lang="en-US" altLang="ko-KR" sz="28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  <a:hlinkClick r:id="rId3"/>
              </a:rPr>
              <a:t>https://www.usgs.gov/</a:t>
            </a:r>
            <a:endParaRPr lang="en-US" altLang="ko-KR" sz="2800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8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공공데이터포털 </a:t>
            </a:r>
            <a:r>
              <a:rPr lang="en-US" altLang="ko-KR" sz="28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: </a:t>
            </a:r>
            <a:r>
              <a:rPr lang="en-US" altLang="ko-KR" sz="28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  <a:hlinkClick r:id="rId4"/>
              </a:rPr>
              <a:t>https://www.data.go.kr/index.do</a:t>
            </a:r>
            <a:endParaRPr lang="en-US" altLang="ko-KR" sz="2800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+ Google, </a:t>
            </a:r>
            <a:r>
              <a:rPr lang="en-US" altLang="ko-KR" sz="2800" dirty="0" err="1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Naver</a:t>
            </a:r>
            <a:r>
              <a:rPr lang="en-US" altLang="ko-KR" sz="28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ko-KR" altLang="en-US" sz="28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기타 등등</a:t>
            </a:r>
            <a:r>
              <a:rPr lang="en-US" altLang="ko-KR" sz="28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…</a:t>
            </a:r>
          </a:p>
          <a:p>
            <a:endParaRPr lang="en-US" altLang="ko-KR" sz="2800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r>
              <a:rPr lang="en-US" altLang="ko-KR" sz="28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*</a:t>
            </a:r>
            <a:r>
              <a:rPr lang="ko-KR" altLang="en-US" sz="28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데이터의 메타데이터를 확인하면서 본인의 프로젝트에 알맞은 데이터인지 확인해야함</a:t>
            </a:r>
          </a:p>
        </p:txBody>
      </p:sp>
    </p:spTree>
    <p:extLst>
      <p:ext uri="{BB962C8B-B14F-4D97-AF65-F5344CB8AC3E}">
        <p14:creationId xmlns:p14="http://schemas.microsoft.com/office/powerpoint/2010/main" val="10237536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0" y="0"/>
            <a:ext cx="2854036" cy="609600"/>
          </a:xfrm>
          <a:prstGeom prst="rect">
            <a:avLst/>
          </a:prstGeom>
          <a:solidFill>
            <a:srgbClr val="447223"/>
          </a:solidFill>
          <a:ln w="19050">
            <a:solidFill>
              <a:schemeClr val="bg1"/>
            </a:solidFill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2800" b="1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QGIS </a:t>
            </a:r>
            <a:r>
              <a:rPr lang="ko-KR" altLang="en-US" sz="2800" b="1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기본 화면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A701D89-D7EE-D4BC-5BDF-C0260E69C8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108" y="644387"/>
            <a:ext cx="9941781" cy="6213613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10E77BA-9250-C0CF-855F-62F5DF8A0C52}"/>
              </a:ext>
            </a:extLst>
          </p:cNvPr>
          <p:cNvSpPr/>
          <p:nvPr/>
        </p:nvSpPr>
        <p:spPr>
          <a:xfrm>
            <a:off x="5121562" y="3429000"/>
            <a:ext cx="194887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8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맵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70D1DA2-1499-8CA1-F691-8D7F9264F654}"/>
              </a:ext>
            </a:extLst>
          </p:cNvPr>
          <p:cNvSpPr/>
          <p:nvPr/>
        </p:nvSpPr>
        <p:spPr>
          <a:xfrm>
            <a:off x="9009878" y="5213339"/>
            <a:ext cx="194887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8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처리</a:t>
            </a:r>
            <a:r>
              <a:rPr lang="en-US" altLang="ko-KR" sz="28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,</a:t>
            </a:r>
            <a:r>
              <a:rPr lang="ko-KR" altLang="en-US" sz="28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분석 박스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636116-0C37-4C7F-280E-46BB4313820D}"/>
              </a:ext>
            </a:extLst>
          </p:cNvPr>
          <p:cNvSpPr/>
          <p:nvPr/>
        </p:nvSpPr>
        <p:spPr>
          <a:xfrm>
            <a:off x="1233248" y="5789784"/>
            <a:ext cx="194887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8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레이어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D183882-A66B-60E1-3BFC-CCE1B1B757F2}"/>
              </a:ext>
            </a:extLst>
          </p:cNvPr>
          <p:cNvSpPr/>
          <p:nvPr/>
        </p:nvSpPr>
        <p:spPr>
          <a:xfrm>
            <a:off x="1125108" y="4051611"/>
            <a:ext cx="194887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8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탐색기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B9A2930-E6FD-6338-6B0D-AFC0AD2EAD8C}"/>
              </a:ext>
            </a:extLst>
          </p:cNvPr>
          <p:cNvSpPr/>
          <p:nvPr/>
        </p:nvSpPr>
        <p:spPr>
          <a:xfrm>
            <a:off x="4905290" y="644387"/>
            <a:ext cx="216514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8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메뉴</a:t>
            </a:r>
            <a:r>
              <a:rPr lang="en-US" altLang="ko-KR" sz="28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,</a:t>
            </a:r>
            <a:r>
              <a:rPr lang="ko-KR" altLang="en-US" sz="28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ko-KR" altLang="en-US" sz="2800" dirty="0" err="1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툴박스</a:t>
            </a:r>
            <a:endParaRPr lang="ko-KR" altLang="en-US" sz="2800" dirty="0">
              <a:solidFill>
                <a:srgbClr val="FF0000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681002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0" y="0"/>
            <a:ext cx="2743200" cy="609600"/>
          </a:xfrm>
          <a:prstGeom prst="rect">
            <a:avLst/>
          </a:prstGeom>
          <a:solidFill>
            <a:srgbClr val="447223"/>
          </a:solidFill>
          <a:ln w="19050">
            <a:solidFill>
              <a:schemeClr val="bg1"/>
            </a:solidFill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2800" b="1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데이터 불러오기</a:t>
            </a:r>
            <a:endParaRPr lang="ko-KR" altLang="en-US" sz="2800" b="1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5040D48-0543-5E1C-6DD3-A2E60A54D0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133" y="639417"/>
            <a:ext cx="9949733" cy="6218583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0A651B13-E444-3468-AF6E-154E58C1DAF2}"/>
              </a:ext>
            </a:extLst>
          </p:cNvPr>
          <p:cNvSpPr/>
          <p:nvPr/>
        </p:nvSpPr>
        <p:spPr>
          <a:xfrm>
            <a:off x="3210339" y="3896139"/>
            <a:ext cx="610262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데이터 원본 관리자 </a:t>
            </a:r>
            <a:r>
              <a:rPr lang="en-US" altLang="ko-KR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&gt;</a:t>
            </a:r>
            <a:r>
              <a:rPr lang="ko-KR" altLang="en-US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탐색기에서 선택 </a:t>
            </a:r>
            <a:r>
              <a:rPr lang="en-US" altLang="ko-KR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&gt;</a:t>
            </a:r>
            <a:r>
              <a:rPr lang="ko-KR" altLang="en-US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altLang="ko-KR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...</a:t>
            </a:r>
            <a:r>
              <a:rPr lang="ko-KR" altLang="en-US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클릭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13EBE26-4F47-FBCF-082F-720B69928E68}"/>
              </a:ext>
            </a:extLst>
          </p:cNvPr>
          <p:cNvSpPr/>
          <p:nvPr/>
        </p:nvSpPr>
        <p:spPr>
          <a:xfrm>
            <a:off x="3210338" y="4976959"/>
            <a:ext cx="610262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*</a:t>
            </a:r>
            <a:r>
              <a:rPr lang="ko-KR" altLang="en-US" sz="16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주로 벡터</a:t>
            </a:r>
            <a:r>
              <a:rPr lang="en-US" altLang="ko-KR" sz="16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,</a:t>
            </a:r>
            <a:r>
              <a:rPr lang="ko-KR" altLang="en-US" sz="16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ko-KR" altLang="en-US" sz="1600" dirty="0" err="1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래스터</a:t>
            </a:r>
            <a:r>
              <a:rPr lang="en-US" altLang="ko-KR" sz="16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,</a:t>
            </a:r>
            <a:r>
              <a:rPr lang="ko-KR" altLang="en-US" sz="16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구분자로 분리된 텍스트 사용</a:t>
            </a:r>
          </a:p>
        </p:txBody>
      </p:sp>
    </p:spTree>
    <p:extLst>
      <p:ext uri="{BB962C8B-B14F-4D97-AF65-F5344CB8AC3E}">
        <p14:creationId xmlns:p14="http://schemas.microsoft.com/office/powerpoint/2010/main" val="13103536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0119943-F481-4381-4C7A-713E6DDB37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9261599"/>
              </p:ext>
            </p:extLst>
          </p:nvPr>
        </p:nvGraphicFramePr>
        <p:xfrm>
          <a:off x="2032000" y="2058939"/>
          <a:ext cx="8127999" cy="29667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163782">
                  <a:extLst>
                    <a:ext uri="{9D8B030D-6E8A-4147-A177-3AD203B41FA5}">
                      <a16:colId xmlns:a16="http://schemas.microsoft.com/office/drawing/2014/main" val="1887472118"/>
                    </a:ext>
                  </a:extLst>
                </a:gridCol>
                <a:gridCol w="5144654">
                  <a:extLst>
                    <a:ext uri="{9D8B030D-6E8A-4147-A177-3AD203B41FA5}">
                      <a16:colId xmlns:a16="http://schemas.microsoft.com/office/drawing/2014/main" val="86386632"/>
                    </a:ext>
                  </a:extLst>
                </a:gridCol>
                <a:gridCol w="1819563">
                  <a:extLst>
                    <a:ext uri="{9D8B030D-6E8A-4147-A177-3AD203B41FA5}">
                      <a16:colId xmlns:a16="http://schemas.microsoft.com/office/drawing/2014/main" val="518004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NanumMyeongjo" pitchFamily="2" charset="-127"/>
                          <a:ea typeface="NanumMyeongjo" pitchFamily="2" charset="-127"/>
                        </a:rPr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NanumMyeongjo" pitchFamily="2" charset="-127"/>
                          <a:ea typeface="NanumMyeongjo" pitchFamily="2" charset="-127"/>
                        </a:rPr>
                        <a:t>내용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NanumMyeongjo" pitchFamily="2" charset="-127"/>
                          <a:ea typeface="NanumMyeongjo" pitchFamily="2" charset="-127"/>
                        </a:rPr>
                        <a:t>진행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94072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strike="sngStrike" dirty="0">
                          <a:solidFill>
                            <a:schemeClr val="tx1"/>
                          </a:solidFill>
                          <a:latin typeface="NanumMyeongjo" pitchFamily="2" charset="-127"/>
                          <a:ea typeface="NanumMyeongjo" pitchFamily="2" charset="-127"/>
                        </a:rPr>
                        <a:t>1</a:t>
                      </a:r>
                      <a:r>
                        <a:rPr lang="ko-KR" altLang="en-US" b="1" strike="sngStrike" dirty="0">
                          <a:solidFill>
                            <a:schemeClr val="tx1"/>
                          </a:solidFill>
                          <a:latin typeface="NanumMyeongjo" pitchFamily="2" charset="-127"/>
                          <a:ea typeface="NanumMyeongjo" pitchFamily="2" charset="-127"/>
                        </a:rPr>
                        <a:t>주차</a:t>
                      </a:r>
                      <a:endParaRPr lang="en-US" altLang="ko-KR" b="1" strike="sngStrike" dirty="0">
                        <a:solidFill>
                          <a:schemeClr val="tx1"/>
                        </a:solidFill>
                        <a:latin typeface="NanumMyeongjo" pitchFamily="2" charset="-127"/>
                        <a:ea typeface="NanumMyeongjo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strike="sngStrike" dirty="0">
                          <a:solidFill>
                            <a:schemeClr val="tx1"/>
                          </a:solidFill>
                          <a:latin typeface="NanumMyeongjo" pitchFamily="2" charset="-127"/>
                          <a:ea typeface="NanumMyeongjo" pitchFamily="2" charset="-127"/>
                        </a:rPr>
                        <a:t>오리엔테이션 및 </a:t>
                      </a:r>
                      <a:r>
                        <a:rPr lang="en-US" altLang="ko-KR" b="1" strike="sngStrike" dirty="0">
                          <a:solidFill>
                            <a:schemeClr val="tx1"/>
                          </a:solidFill>
                          <a:latin typeface="NanumMyeongjo" pitchFamily="2" charset="-127"/>
                          <a:ea typeface="NanumMyeongjo" pitchFamily="2" charset="-127"/>
                        </a:rPr>
                        <a:t>QGIS</a:t>
                      </a:r>
                      <a:r>
                        <a:rPr lang="en-US" altLang="ko-KR" b="1" strike="sngStrike" baseline="0" dirty="0">
                          <a:solidFill>
                            <a:schemeClr val="tx1"/>
                          </a:solidFill>
                          <a:latin typeface="NanumMyeongjo" pitchFamily="2" charset="-127"/>
                          <a:ea typeface="NanumMyeongjo" pitchFamily="2" charset="-127"/>
                        </a:rPr>
                        <a:t> </a:t>
                      </a:r>
                      <a:r>
                        <a:rPr lang="ko-KR" altLang="en-US" b="1" strike="sngStrike" baseline="0" dirty="0">
                          <a:solidFill>
                            <a:schemeClr val="tx1"/>
                          </a:solidFill>
                          <a:latin typeface="NanumMyeongjo" pitchFamily="2" charset="-127"/>
                          <a:ea typeface="NanumMyeongjo" pitchFamily="2" charset="-127"/>
                        </a:rPr>
                        <a:t>설치</a:t>
                      </a:r>
                      <a:endParaRPr lang="ko-KR" altLang="en-US" b="1" strike="sngStrike" dirty="0">
                        <a:solidFill>
                          <a:schemeClr val="tx1"/>
                        </a:solidFill>
                        <a:latin typeface="NanumMyeongjo" pitchFamily="2" charset="-127"/>
                        <a:ea typeface="NanumMyeongjo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strike="sngStrike" dirty="0">
                          <a:solidFill>
                            <a:schemeClr val="tx1"/>
                          </a:solidFill>
                          <a:latin typeface="NanumMyeongjo" pitchFamily="2" charset="-127"/>
                          <a:ea typeface="NanumMyeongjo" pitchFamily="2" charset="-127"/>
                        </a:rPr>
                        <a:t>서 하 운</a:t>
                      </a:r>
                      <a:r>
                        <a:rPr lang="en-US" altLang="ko-KR" b="1" strike="sngStrike" dirty="0">
                          <a:solidFill>
                            <a:schemeClr val="tx1"/>
                          </a:solidFill>
                          <a:latin typeface="NanumMyeongjo" pitchFamily="2" charset="-127"/>
                          <a:ea typeface="NanumMyeongjo" pitchFamily="2" charset="-127"/>
                        </a:rPr>
                        <a:t>,</a:t>
                      </a:r>
                      <a:r>
                        <a:rPr lang="ko-KR" altLang="en-US" b="1" strike="sngStrike" dirty="0">
                          <a:solidFill>
                            <a:schemeClr val="tx1"/>
                          </a:solidFill>
                          <a:latin typeface="NanumMyeongjo" pitchFamily="2" charset="-127"/>
                          <a:ea typeface="NanumMyeongjo" pitchFamily="2" charset="-127"/>
                        </a:rPr>
                        <a:t> 주 찬 혁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7965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rgbClr val="FF0000"/>
                          </a:solidFill>
                          <a:latin typeface="NanumMyeongjo" pitchFamily="2" charset="-127"/>
                          <a:ea typeface="NanumMyeongjo" pitchFamily="2" charset="-127"/>
                        </a:rPr>
                        <a:t>2</a:t>
                      </a:r>
                      <a:r>
                        <a:rPr lang="ko-KR" altLang="en-US" b="1" dirty="0">
                          <a:solidFill>
                            <a:srgbClr val="FF0000"/>
                          </a:solidFill>
                          <a:latin typeface="NanumMyeongjo" pitchFamily="2" charset="-127"/>
                          <a:ea typeface="NanumMyeongjo" pitchFamily="2" charset="-127"/>
                        </a:rPr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rgbClr val="FF0000"/>
                          </a:solidFill>
                          <a:latin typeface="NanumMyeongjo" pitchFamily="2" charset="-127"/>
                          <a:ea typeface="NanumMyeongjo" pitchFamily="2" charset="-127"/>
                        </a:rPr>
                        <a:t>GIS</a:t>
                      </a:r>
                      <a:r>
                        <a:rPr lang="ko-KR" altLang="en-US" b="1" dirty="0">
                          <a:solidFill>
                            <a:srgbClr val="FF0000"/>
                          </a:solidFill>
                          <a:latin typeface="NanumMyeongjo" pitchFamily="2" charset="-127"/>
                          <a:ea typeface="NanumMyeongjo" pitchFamily="2" charset="-127"/>
                        </a:rPr>
                        <a:t>의 개념과 기초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rgbClr val="FF0000"/>
                          </a:solidFill>
                          <a:latin typeface="NanumMyeongjo" pitchFamily="2" charset="-127"/>
                          <a:ea typeface="NanumMyeongjo" pitchFamily="2" charset="-127"/>
                        </a:rPr>
                        <a:t>주 찬 혁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36667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latin typeface="NanumMyeongjo" pitchFamily="2" charset="-127"/>
                          <a:ea typeface="NanumMyeongjo" pitchFamily="2" charset="-127"/>
                        </a:rPr>
                        <a:t>3</a:t>
                      </a:r>
                      <a:r>
                        <a:rPr lang="ko-KR" altLang="en-US" b="1" dirty="0">
                          <a:latin typeface="NanumMyeongjo" pitchFamily="2" charset="-127"/>
                          <a:ea typeface="NanumMyeongjo" pitchFamily="2" charset="-127"/>
                        </a:rPr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>
                          <a:latin typeface="NanumMyeongjo" pitchFamily="2" charset="-127"/>
                          <a:ea typeface="NanumMyeongjo" pitchFamily="2" charset="-127"/>
                        </a:rPr>
                        <a:t>수치표고모델</a:t>
                      </a:r>
                      <a:r>
                        <a:rPr lang="en-US" altLang="ko-KR" b="1" dirty="0">
                          <a:latin typeface="NanumMyeongjo" pitchFamily="2" charset="-127"/>
                          <a:ea typeface="NanumMyeongjo" pitchFamily="2" charset="-127"/>
                        </a:rPr>
                        <a:t>(DEM)</a:t>
                      </a:r>
                      <a:endParaRPr lang="ko-KR" altLang="en-US" b="1" dirty="0">
                        <a:latin typeface="NanumMyeongjo" pitchFamily="2" charset="-127"/>
                        <a:ea typeface="NanumMyeongjo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NanumMyeongjo" pitchFamily="2" charset="-127"/>
                          <a:ea typeface="NanumMyeongjo" pitchFamily="2" charset="-127"/>
                        </a:rPr>
                        <a:t>주 찬 혁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31139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latin typeface="NanumMyeongjo" pitchFamily="2" charset="-127"/>
                          <a:ea typeface="NanumMyeongjo" pitchFamily="2" charset="-127"/>
                        </a:rPr>
                        <a:t>4</a:t>
                      </a:r>
                      <a:r>
                        <a:rPr lang="ko-KR" altLang="en-US" b="1" dirty="0">
                          <a:latin typeface="NanumMyeongjo" pitchFamily="2" charset="-127"/>
                          <a:ea typeface="NanumMyeongjo" pitchFamily="2" charset="-127"/>
                        </a:rPr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NanumMyeongjo" pitchFamily="2" charset="-127"/>
                          <a:ea typeface="NanumMyeongjo" pitchFamily="2" charset="-127"/>
                        </a:rPr>
                        <a:t>커널 밀도 추정 분석 </a:t>
                      </a:r>
                      <a:r>
                        <a:rPr lang="en-US" altLang="ko-KR" b="1" dirty="0">
                          <a:latin typeface="NanumMyeongjo" pitchFamily="2" charset="-127"/>
                          <a:ea typeface="NanumMyeongjo" pitchFamily="2" charset="-127"/>
                        </a:rPr>
                        <a:t>/ </a:t>
                      </a:r>
                      <a:r>
                        <a:rPr lang="ko-KR" altLang="en-US" b="1" dirty="0">
                          <a:latin typeface="NanumMyeongjo" pitchFamily="2" charset="-127"/>
                          <a:ea typeface="NanumMyeongjo" pitchFamily="2" charset="-127"/>
                        </a:rPr>
                        <a:t>박지영 </a:t>
                      </a:r>
                      <a:r>
                        <a:rPr lang="en-US" altLang="ko-KR" b="1" dirty="0">
                          <a:latin typeface="NanumMyeongjo" pitchFamily="2" charset="-127"/>
                          <a:ea typeface="NanumMyeongjo" pitchFamily="2" charset="-127"/>
                        </a:rPr>
                        <a:t>2017</a:t>
                      </a:r>
                      <a:endParaRPr lang="ko-KR" altLang="en-US" b="1" dirty="0">
                        <a:latin typeface="NanumMyeongjo" pitchFamily="2" charset="-127"/>
                        <a:ea typeface="NanumMyeongjo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>
                          <a:latin typeface="NanumMyeongjo" pitchFamily="2" charset="-127"/>
                          <a:ea typeface="NanumMyeongjo" pitchFamily="2" charset="-127"/>
                        </a:rPr>
                        <a:t>주 찬 혁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90750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latin typeface="NanumMyeongjo" pitchFamily="2" charset="-127"/>
                          <a:ea typeface="NanumMyeongjo" pitchFamily="2" charset="-127"/>
                        </a:rPr>
                        <a:t>5</a:t>
                      </a:r>
                      <a:r>
                        <a:rPr lang="ko-KR" altLang="en-US" b="1" dirty="0">
                          <a:latin typeface="NanumMyeongjo" pitchFamily="2" charset="-127"/>
                          <a:ea typeface="NanumMyeongjo" pitchFamily="2" charset="-127"/>
                        </a:rPr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latin typeface="NanumMyeongjo" pitchFamily="2" charset="-127"/>
                          <a:ea typeface="NanumMyeongjo" pitchFamily="2" charset="-127"/>
                        </a:rPr>
                        <a:t>R</a:t>
                      </a:r>
                      <a:r>
                        <a:rPr lang="ko-KR" altLang="en-US" b="1" dirty="0">
                          <a:latin typeface="NanumMyeongjo" pitchFamily="2" charset="-127"/>
                          <a:ea typeface="NanumMyeongjo" pitchFamily="2" charset="-127"/>
                        </a:rPr>
                        <a:t>연동과 다양한 공간분석지표</a:t>
                      </a:r>
                      <a:r>
                        <a:rPr lang="ko-KR" altLang="en-US" b="1" baseline="0" dirty="0">
                          <a:latin typeface="NanumMyeongjo" pitchFamily="2" charset="-127"/>
                          <a:ea typeface="NanumMyeongjo" pitchFamily="2" charset="-127"/>
                        </a:rPr>
                        <a:t> </a:t>
                      </a:r>
                      <a:r>
                        <a:rPr lang="en-US" altLang="ko-KR" b="1" baseline="0" dirty="0">
                          <a:latin typeface="NanumMyeongjo" pitchFamily="2" charset="-127"/>
                          <a:ea typeface="NanumMyeongjo" pitchFamily="2" charset="-127"/>
                        </a:rPr>
                        <a:t>/ </a:t>
                      </a:r>
                      <a:r>
                        <a:rPr lang="ko-KR" altLang="en-US" b="1" baseline="0" dirty="0">
                          <a:latin typeface="NanumMyeongjo" pitchFamily="2" charset="-127"/>
                          <a:ea typeface="NanumMyeongjo" pitchFamily="2" charset="-127"/>
                        </a:rPr>
                        <a:t>박지영 </a:t>
                      </a:r>
                      <a:r>
                        <a:rPr lang="en-US" altLang="ko-KR" b="1" baseline="0" dirty="0">
                          <a:latin typeface="NanumMyeongjo" pitchFamily="2" charset="-127"/>
                          <a:ea typeface="NanumMyeongjo" pitchFamily="2" charset="-127"/>
                        </a:rPr>
                        <a:t>2017</a:t>
                      </a:r>
                      <a:endParaRPr lang="ko-KR" altLang="en-US" b="1" dirty="0">
                        <a:latin typeface="NanumMyeongjo" pitchFamily="2" charset="-127"/>
                        <a:ea typeface="NanumMyeongjo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NanumMyeongjo" pitchFamily="2" charset="-127"/>
                          <a:ea typeface="NanumMyeongjo" pitchFamily="2" charset="-127"/>
                        </a:rPr>
                        <a:t>주 찬 혁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16725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latin typeface="NanumMyeongjo" pitchFamily="2" charset="-127"/>
                          <a:ea typeface="NanumMyeongjo" pitchFamily="2" charset="-127"/>
                        </a:rPr>
                        <a:t>6</a:t>
                      </a:r>
                      <a:r>
                        <a:rPr lang="ko-KR" altLang="en-US" b="1" dirty="0">
                          <a:latin typeface="NanumMyeongjo" pitchFamily="2" charset="-127"/>
                          <a:ea typeface="NanumMyeongjo" pitchFamily="2" charset="-127"/>
                        </a:rPr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NanumMyeongjo" pitchFamily="2" charset="-127"/>
                          <a:ea typeface="NanumMyeongjo" pitchFamily="2" charset="-127"/>
                        </a:rPr>
                        <a:t>가시권 분석 </a:t>
                      </a:r>
                      <a:r>
                        <a:rPr lang="en-US" altLang="ko-KR" b="1" dirty="0">
                          <a:latin typeface="NanumMyeongjo" pitchFamily="2" charset="-127"/>
                          <a:ea typeface="NanumMyeongjo" pitchFamily="2" charset="-127"/>
                        </a:rPr>
                        <a:t>/ </a:t>
                      </a:r>
                      <a:r>
                        <a:rPr lang="ko-KR" altLang="en-US" b="1" dirty="0">
                          <a:latin typeface="NanumMyeongjo" pitchFamily="2" charset="-127"/>
                          <a:ea typeface="NanumMyeongjo" pitchFamily="2" charset="-127"/>
                        </a:rPr>
                        <a:t>강동석 </a:t>
                      </a:r>
                      <a:r>
                        <a:rPr lang="en-US" altLang="ko-KR" b="1" dirty="0">
                          <a:latin typeface="NanumMyeongjo" pitchFamily="2" charset="-127"/>
                          <a:ea typeface="NanumMyeongjo" pitchFamily="2" charset="-127"/>
                        </a:rPr>
                        <a:t>2019</a:t>
                      </a:r>
                      <a:endParaRPr lang="ko-KR" altLang="en-US" b="1" dirty="0">
                        <a:latin typeface="NanumMyeongjo" pitchFamily="2" charset="-127"/>
                        <a:ea typeface="NanumMyeongjo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NanumMyeongjo" pitchFamily="2" charset="-127"/>
                          <a:ea typeface="NanumMyeongjo" pitchFamily="2" charset="-127"/>
                        </a:rPr>
                        <a:t>주 찬 혁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7821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latin typeface="NanumMyeongjo" pitchFamily="2" charset="-127"/>
                          <a:ea typeface="NanumMyeongjo" pitchFamily="2" charset="-127"/>
                        </a:rPr>
                        <a:t>7</a:t>
                      </a:r>
                      <a:r>
                        <a:rPr lang="ko-KR" altLang="en-US" b="1" dirty="0">
                          <a:latin typeface="NanumMyeongjo" pitchFamily="2" charset="-127"/>
                          <a:ea typeface="NanumMyeongjo" pitchFamily="2" charset="-127"/>
                        </a:rPr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NanumMyeongjo" pitchFamily="2" charset="-127"/>
                          <a:ea typeface="NanumMyeongjo" pitchFamily="2" charset="-127"/>
                        </a:rPr>
                        <a:t>유적분포도 그리기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NanumMyeongjo" pitchFamily="2" charset="-127"/>
                          <a:ea typeface="NanumMyeongjo" pitchFamily="2" charset="-127"/>
                        </a:rPr>
                        <a:t>서 하 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08687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450614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0" y="0"/>
            <a:ext cx="2743200" cy="609600"/>
          </a:xfrm>
          <a:prstGeom prst="rect">
            <a:avLst/>
          </a:prstGeom>
          <a:solidFill>
            <a:srgbClr val="447223"/>
          </a:solidFill>
          <a:ln w="19050">
            <a:solidFill>
              <a:schemeClr val="bg1"/>
            </a:solidFill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2800" b="1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좌표계 설정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19DCFF6-C503-0579-99B6-1F20C94BA3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182" y="629478"/>
            <a:ext cx="9965635" cy="6228522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20E03CCA-EF07-6E4D-82E9-752D5045CF8F}"/>
              </a:ext>
            </a:extLst>
          </p:cNvPr>
          <p:cNvSpPr/>
          <p:nvPr/>
        </p:nvSpPr>
        <p:spPr>
          <a:xfrm>
            <a:off x="2743200" y="209490"/>
            <a:ext cx="703690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레이어 </a:t>
            </a:r>
            <a:r>
              <a:rPr lang="ko-KR" altLang="en-US" sz="2000" dirty="0" err="1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우클릭</a:t>
            </a:r>
            <a:r>
              <a:rPr lang="ko-KR" altLang="en-US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altLang="ko-KR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&gt;</a:t>
            </a:r>
            <a:r>
              <a:rPr lang="ko-KR" altLang="en-US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레이어 좌표계 </a:t>
            </a:r>
            <a:r>
              <a:rPr lang="en-US" altLang="ko-KR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&gt;</a:t>
            </a:r>
            <a:r>
              <a:rPr lang="ko-KR" altLang="en-US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레이어 좌표계 설정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9AEB227-FB00-EE15-67D0-8463FAE2099E}"/>
              </a:ext>
            </a:extLst>
          </p:cNvPr>
          <p:cNvSpPr/>
          <p:nvPr/>
        </p:nvSpPr>
        <p:spPr>
          <a:xfrm>
            <a:off x="3647659" y="3028890"/>
            <a:ext cx="489667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원하는 좌표계 클릭 </a:t>
            </a:r>
            <a:r>
              <a:rPr lang="en-US" altLang="ko-KR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&gt;</a:t>
            </a:r>
            <a:r>
              <a:rPr lang="ko-KR" altLang="en-US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altLang="ko-KR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OK</a:t>
            </a:r>
            <a:endParaRPr lang="ko-KR" altLang="en-US" sz="2000" dirty="0">
              <a:solidFill>
                <a:srgbClr val="FF0000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872682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0" y="0"/>
            <a:ext cx="2743200" cy="609600"/>
          </a:xfrm>
          <a:prstGeom prst="rect">
            <a:avLst/>
          </a:prstGeom>
          <a:solidFill>
            <a:srgbClr val="447223"/>
          </a:solidFill>
          <a:ln w="19050">
            <a:solidFill>
              <a:schemeClr val="bg1"/>
            </a:solidFill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2800" b="1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좌표계 변환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0A3E671-13AD-D94F-B17E-2832CB768F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182" y="629478"/>
            <a:ext cx="9965635" cy="6228522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0FD35CD0-F9AB-E681-108D-24850A7E0E16}"/>
              </a:ext>
            </a:extLst>
          </p:cNvPr>
          <p:cNvSpPr/>
          <p:nvPr/>
        </p:nvSpPr>
        <p:spPr>
          <a:xfrm>
            <a:off x="2736574" y="209490"/>
            <a:ext cx="610262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벡터 </a:t>
            </a:r>
            <a:r>
              <a:rPr lang="en-US" altLang="ko-KR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&gt;</a:t>
            </a:r>
            <a:r>
              <a:rPr lang="ko-KR" altLang="en-US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데이터 관리 도구 </a:t>
            </a:r>
            <a:r>
              <a:rPr lang="en-US" altLang="ko-KR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&gt;</a:t>
            </a:r>
            <a:r>
              <a:rPr lang="ko-KR" altLang="en-US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레이어 </a:t>
            </a:r>
            <a:r>
              <a:rPr lang="ko-KR" altLang="en-US" sz="2000" dirty="0" err="1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재투영</a:t>
            </a:r>
            <a:endParaRPr lang="ko-KR" altLang="en-US" sz="2000" dirty="0">
              <a:solidFill>
                <a:srgbClr val="FF0000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7B65D21-23F5-0265-1B53-18F40C4A119F}"/>
              </a:ext>
            </a:extLst>
          </p:cNvPr>
          <p:cNvSpPr/>
          <p:nvPr/>
        </p:nvSpPr>
        <p:spPr>
          <a:xfrm>
            <a:off x="3419060" y="3478695"/>
            <a:ext cx="672547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레이어 선택 </a:t>
            </a:r>
            <a:r>
              <a:rPr lang="en-US" altLang="ko-KR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&gt;</a:t>
            </a:r>
            <a:r>
              <a:rPr lang="ko-KR" altLang="en-US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대상 좌표계</a:t>
            </a:r>
            <a:r>
              <a:rPr lang="en-US" altLang="ko-KR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(</a:t>
            </a:r>
            <a:r>
              <a:rPr lang="ko-KR" altLang="en-US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원하는 좌표계</a:t>
            </a:r>
            <a:r>
              <a:rPr lang="en-US" altLang="ko-KR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)</a:t>
            </a:r>
            <a:r>
              <a:rPr lang="ko-KR" altLang="en-US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선택 </a:t>
            </a:r>
            <a:r>
              <a:rPr lang="en-US" altLang="ko-KR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&gt;</a:t>
            </a:r>
            <a:r>
              <a:rPr lang="ko-KR" altLang="en-US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실행</a:t>
            </a:r>
          </a:p>
        </p:txBody>
      </p:sp>
    </p:spTree>
    <p:extLst>
      <p:ext uri="{BB962C8B-B14F-4D97-AF65-F5344CB8AC3E}">
        <p14:creationId xmlns:p14="http://schemas.microsoft.com/office/powerpoint/2010/main" val="23131950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0" y="0"/>
            <a:ext cx="2743200" cy="609600"/>
          </a:xfrm>
          <a:prstGeom prst="rect">
            <a:avLst/>
          </a:prstGeom>
          <a:solidFill>
            <a:srgbClr val="447223"/>
          </a:solidFill>
          <a:ln w="19050">
            <a:solidFill>
              <a:schemeClr val="bg1"/>
            </a:solidFill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2800" b="1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레이어 스타일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DF42F76-2197-490F-E711-9FB63813B2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182" y="629478"/>
            <a:ext cx="9965635" cy="6228522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ADB124F4-9CAC-5936-0A90-27E93BBE0784}"/>
              </a:ext>
            </a:extLst>
          </p:cNvPr>
          <p:cNvSpPr/>
          <p:nvPr/>
        </p:nvSpPr>
        <p:spPr>
          <a:xfrm>
            <a:off x="2743200" y="209490"/>
            <a:ext cx="610262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레이어 선택 </a:t>
            </a:r>
            <a:r>
              <a:rPr lang="en-US" altLang="ko-KR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&gt;</a:t>
            </a:r>
            <a:r>
              <a:rPr lang="ko-KR" altLang="en-US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속성 </a:t>
            </a:r>
            <a:r>
              <a:rPr lang="en-US" altLang="ko-KR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&gt;</a:t>
            </a:r>
            <a:r>
              <a:rPr lang="ko-KR" altLang="en-US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심볼</a:t>
            </a:r>
            <a:r>
              <a:rPr lang="en-US" altLang="ko-KR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,</a:t>
            </a:r>
            <a:r>
              <a:rPr lang="ko-KR" altLang="en-US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라벨 등</a:t>
            </a:r>
            <a:r>
              <a:rPr lang="en-US" altLang="ko-KR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…</a:t>
            </a:r>
            <a:endParaRPr lang="ko-KR" altLang="en-US" sz="2000" dirty="0">
              <a:solidFill>
                <a:srgbClr val="FF0000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818290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0" y="0"/>
            <a:ext cx="2743200" cy="609600"/>
          </a:xfrm>
          <a:prstGeom prst="rect">
            <a:avLst/>
          </a:prstGeom>
          <a:solidFill>
            <a:srgbClr val="447223"/>
          </a:solidFill>
          <a:ln w="19050">
            <a:solidFill>
              <a:schemeClr val="bg1"/>
            </a:solidFill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2800" b="1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레이어 병합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0F66A28-B96E-8DCD-C4CA-98894C2F3F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182" y="629478"/>
            <a:ext cx="9965635" cy="6228522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0A97E103-FB28-492B-88ED-92F9767386F1}"/>
              </a:ext>
            </a:extLst>
          </p:cNvPr>
          <p:cNvSpPr/>
          <p:nvPr/>
        </p:nvSpPr>
        <p:spPr>
          <a:xfrm>
            <a:off x="2743200" y="229368"/>
            <a:ext cx="610262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벡터 </a:t>
            </a:r>
            <a:r>
              <a:rPr lang="en-US" altLang="ko-KR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&gt;</a:t>
            </a:r>
            <a:r>
              <a:rPr lang="ko-KR" altLang="en-US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데이터 관리 도구 </a:t>
            </a:r>
            <a:r>
              <a:rPr lang="en-US" altLang="ko-KR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&gt;</a:t>
            </a:r>
            <a:r>
              <a:rPr lang="ko-KR" altLang="en-US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벡터 레이어 병합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ED0ABCD-0869-4E0A-1587-4288673080AB}"/>
              </a:ext>
            </a:extLst>
          </p:cNvPr>
          <p:cNvSpPr/>
          <p:nvPr/>
        </p:nvSpPr>
        <p:spPr>
          <a:xfrm>
            <a:off x="2299253" y="4407116"/>
            <a:ext cx="610262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입력 레이어 </a:t>
            </a:r>
            <a:r>
              <a:rPr lang="en-US" altLang="ko-KR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&gt;</a:t>
            </a:r>
            <a:r>
              <a:rPr lang="ko-KR" altLang="en-US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altLang="ko-KR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…</a:t>
            </a:r>
            <a:r>
              <a:rPr lang="ko-KR" altLang="en-US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클릭 </a:t>
            </a:r>
            <a:r>
              <a:rPr lang="en-US" altLang="ko-KR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&gt;</a:t>
            </a:r>
            <a:r>
              <a:rPr lang="ko-KR" altLang="en-US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레이어 선택 </a:t>
            </a:r>
            <a:r>
              <a:rPr lang="en-US" altLang="ko-KR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&gt;</a:t>
            </a:r>
            <a:r>
              <a:rPr lang="ko-KR" altLang="en-US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실행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019EBE0-AAD6-2538-58E2-5BE64D755242}"/>
              </a:ext>
            </a:extLst>
          </p:cNvPr>
          <p:cNvSpPr/>
          <p:nvPr/>
        </p:nvSpPr>
        <p:spPr>
          <a:xfrm>
            <a:off x="2226364" y="4967019"/>
            <a:ext cx="610262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*</a:t>
            </a:r>
            <a:r>
              <a:rPr lang="ko-KR" altLang="en-US" sz="16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병합된 레이어는 항상 별도로 </a:t>
            </a:r>
            <a:r>
              <a:rPr lang="ko-KR" altLang="en-US" sz="1600" dirty="0" err="1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저장해주어야함</a:t>
            </a:r>
            <a:endParaRPr lang="ko-KR" altLang="en-US" sz="1600" dirty="0">
              <a:solidFill>
                <a:srgbClr val="FF0000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593556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-1" y="0"/>
            <a:ext cx="3190461" cy="609600"/>
          </a:xfrm>
          <a:prstGeom prst="rect">
            <a:avLst/>
          </a:prstGeom>
          <a:solidFill>
            <a:srgbClr val="447223"/>
          </a:solidFill>
          <a:ln w="19050">
            <a:solidFill>
              <a:schemeClr val="bg1"/>
            </a:solidFill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2800" b="1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레이어 내보내기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E5B843D-158E-981D-71B7-81B913AF7C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182" y="629478"/>
            <a:ext cx="9965635" cy="6228522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E915E133-CBDF-092B-4DA1-725473DEF53B}"/>
              </a:ext>
            </a:extLst>
          </p:cNvPr>
          <p:cNvSpPr/>
          <p:nvPr/>
        </p:nvSpPr>
        <p:spPr>
          <a:xfrm>
            <a:off x="3190460" y="209490"/>
            <a:ext cx="673873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레이어 </a:t>
            </a:r>
            <a:r>
              <a:rPr lang="ko-KR" altLang="en-US" sz="2000" dirty="0" err="1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우클릭</a:t>
            </a:r>
            <a:r>
              <a:rPr lang="ko-KR" altLang="en-US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altLang="ko-KR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&gt;</a:t>
            </a:r>
            <a:r>
              <a:rPr lang="ko-KR" altLang="en-US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altLang="ko-KR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Export &gt; </a:t>
            </a:r>
            <a:r>
              <a:rPr lang="ko-KR" altLang="en-US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객체를 다른 이름으로 저장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4439AAD-397F-3522-972E-A3739F0F3525}"/>
              </a:ext>
            </a:extLst>
          </p:cNvPr>
          <p:cNvSpPr/>
          <p:nvPr/>
        </p:nvSpPr>
        <p:spPr>
          <a:xfrm>
            <a:off x="4863548" y="5410968"/>
            <a:ext cx="661614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파일 이름 옆 </a:t>
            </a:r>
            <a:r>
              <a:rPr lang="en-US" altLang="ko-KR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…</a:t>
            </a:r>
            <a:r>
              <a:rPr lang="ko-KR" altLang="en-US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클릭 </a:t>
            </a:r>
            <a:r>
              <a:rPr lang="en-US" altLang="ko-KR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&gt;</a:t>
            </a:r>
            <a:r>
              <a:rPr lang="ko-KR" altLang="en-US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위치 설정 </a:t>
            </a:r>
            <a:r>
              <a:rPr lang="en-US" altLang="ko-KR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&gt;</a:t>
            </a:r>
            <a:r>
              <a:rPr lang="ko-KR" altLang="en-US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좌표계 설정 </a:t>
            </a:r>
            <a:r>
              <a:rPr lang="en-US" altLang="ko-KR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&gt;</a:t>
            </a:r>
            <a:r>
              <a:rPr lang="ko-KR" altLang="en-US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altLang="ko-KR" sz="20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OK</a:t>
            </a:r>
            <a:endParaRPr lang="ko-KR" altLang="en-US" sz="2000" dirty="0">
              <a:solidFill>
                <a:srgbClr val="FF0000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16718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 txBox="1">
            <a:spLocks/>
          </p:cNvSpPr>
          <p:nvPr/>
        </p:nvSpPr>
        <p:spPr>
          <a:xfrm>
            <a:off x="0" y="0"/>
            <a:ext cx="2604655" cy="609600"/>
          </a:xfrm>
          <a:prstGeom prst="rect">
            <a:avLst/>
          </a:prstGeom>
          <a:solidFill>
            <a:srgbClr val="447223"/>
          </a:solidFill>
          <a:ln w="19050">
            <a:solidFill>
              <a:schemeClr val="bg1"/>
            </a:solidFill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2800" b="1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스터디 계획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302327" y="2202220"/>
            <a:ext cx="9328727" cy="2602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1. </a:t>
            </a:r>
            <a:r>
              <a:rPr lang="ko-KR" altLang="en-US" sz="2800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고고학 연구에서 활용되는 방법들을 위주로 살펴볼 예정</a:t>
            </a:r>
            <a:endParaRPr lang="en-US" altLang="ko-KR" sz="2800" dirty="0">
              <a:solidFill>
                <a:schemeClr val="bg1"/>
              </a:solidFill>
              <a:latin typeface="NanumMyeongjo" pitchFamily="2" charset="-127"/>
              <a:ea typeface="NanumMyeongjo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2. </a:t>
            </a:r>
            <a:r>
              <a:rPr lang="ko-KR" altLang="en-US" sz="2800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분석 방법을 알아보고 어떻게 활용할 수 있을지 함께 고민 </a:t>
            </a:r>
            <a:endParaRPr lang="en-US" altLang="ko-KR" sz="2800" dirty="0">
              <a:solidFill>
                <a:schemeClr val="bg1"/>
              </a:solidFill>
              <a:latin typeface="NanumMyeongjo" pitchFamily="2" charset="-127"/>
              <a:ea typeface="NanumMyeongjo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800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참고자료 </a:t>
            </a:r>
            <a:r>
              <a:rPr lang="en-US" altLang="ko-KR" sz="2800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: </a:t>
            </a:r>
            <a:r>
              <a:rPr lang="ko-KR" altLang="en-US" sz="2800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이준호</a:t>
            </a:r>
            <a:r>
              <a:rPr lang="en-US" altLang="ko-KR" sz="2800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/</a:t>
            </a:r>
            <a:r>
              <a:rPr lang="ko-KR" altLang="en-US" sz="2800" dirty="0" err="1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유병혁</a:t>
            </a:r>
            <a:r>
              <a:rPr lang="en-US" altLang="ko-KR" sz="2800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, 2020, </a:t>
            </a:r>
            <a:r>
              <a:rPr lang="en-US" altLang="ko-KR" sz="2800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  <a:hlinkClick r:id="rId2"/>
              </a:rPr>
              <a:t>QGIS Cookbook</a:t>
            </a:r>
            <a:endParaRPr lang="en-US" altLang="ko-KR" sz="2800" dirty="0">
              <a:solidFill>
                <a:schemeClr val="bg1"/>
              </a:solidFill>
              <a:latin typeface="NanumMyeongjo" pitchFamily="2" charset="-127"/>
              <a:ea typeface="NanumMyeongjo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800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스터디 자료 </a:t>
            </a:r>
            <a:r>
              <a:rPr lang="en-US" altLang="ko-KR" sz="2800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: </a:t>
            </a:r>
            <a:r>
              <a:rPr lang="en-US" altLang="ko-KR" sz="2800" dirty="0" err="1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  <a:hlinkClick r:id="rId3"/>
              </a:rPr>
              <a:t>Chanhyeok</a:t>
            </a:r>
            <a:r>
              <a:rPr lang="en-US" altLang="ko-KR" sz="2800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  <a:hlinkClick r:id="rId3"/>
              </a:rPr>
              <a:t> </a:t>
            </a:r>
            <a:r>
              <a:rPr lang="en-US" altLang="ko-KR" sz="2800" dirty="0" err="1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  <a:hlinkClick r:id="rId3"/>
              </a:rPr>
              <a:t>Ju</a:t>
            </a:r>
            <a:r>
              <a:rPr lang="en-US" altLang="ko-KR" sz="2800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  <a:hlinkClick r:id="rId3"/>
              </a:rPr>
              <a:t> </a:t>
            </a:r>
            <a:r>
              <a:rPr lang="en-US" altLang="ko-KR" sz="2800" dirty="0" err="1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  <a:hlinkClick r:id="rId3"/>
              </a:rPr>
              <a:t>Github</a:t>
            </a:r>
            <a:endParaRPr lang="en-US" altLang="ko-KR" sz="2800" dirty="0">
              <a:solidFill>
                <a:schemeClr val="bg1"/>
              </a:solidFill>
              <a:latin typeface="NanumMyeongjo" pitchFamily="2" charset="-127"/>
              <a:ea typeface="NanumMyeongjo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905537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2604655" cy="609600"/>
          </a:xfrm>
          <a:solidFill>
            <a:srgbClr val="447223"/>
          </a:solidFill>
          <a:ln w="19050">
            <a:solidFill>
              <a:schemeClr val="bg1"/>
            </a:solidFill>
          </a:ln>
          <a:effectLst/>
        </p:spPr>
        <p:txBody>
          <a:bodyPr>
            <a:normAutofit/>
          </a:bodyPr>
          <a:lstStyle/>
          <a:p>
            <a:pPr algn="ctr"/>
            <a:r>
              <a:rPr lang="ko-KR" altLang="en-US" sz="2800" b="1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스터디 계획</a:t>
            </a:r>
          </a:p>
        </p:txBody>
      </p:sp>
      <p:pic>
        <p:nvPicPr>
          <p:cNvPr id="3074" name="Picture 2" descr="ArcGIS - Wikipedi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0193" y="1744230"/>
            <a:ext cx="3243407" cy="3243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LH공사 이준호 박사님의 QGIS 활용법 강의 자료 :: OSGeo(Open Source GeoSpatial) 한국어 지부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2253" y="2656838"/>
            <a:ext cx="4764521" cy="1418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92653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2604655" cy="609600"/>
          </a:xfrm>
          <a:solidFill>
            <a:srgbClr val="447223"/>
          </a:solidFill>
          <a:ln w="19050">
            <a:solidFill>
              <a:schemeClr val="bg1"/>
            </a:solidFill>
          </a:ln>
          <a:effectLst/>
        </p:spPr>
        <p:txBody>
          <a:bodyPr>
            <a:norm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QGIS!</a:t>
            </a:r>
            <a:endParaRPr lang="ko-KR" altLang="en-US" sz="2800" b="1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pic>
        <p:nvPicPr>
          <p:cNvPr id="3076" name="Picture 4" descr="LH공사 이준호 박사님의 QGIS 활용법 강의 자료 :: OSGeo(Open Source GeoSpatial) 한국어 지부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835" y="2769518"/>
            <a:ext cx="4764521" cy="1418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848603" y="1816619"/>
            <a:ext cx="6103252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150000"/>
              </a:lnSpc>
              <a:buFontTx/>
              <a:buChar char="-"/>
            </a:pPr>
            <a:r>
              <a:rPr lang="en-US" altLang="ko-KR" sz="28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2002</a:t>
            </a:r>
            <a:r>
              <a:rPr lang="ko-KR" altLang="en-US" sz="28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년 게리 셔먼 개발</a:t>
            </a:r>
            <a:endParaRPr lang="en-US" altLang="ko-KR" sz="2800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marL="571500" indent="-571500">
              <a:lnSpc>
                <a:spcPct val="150000"/>
              </a:lnSpc>
              <a:buFontTx/>
              <a:buChar char="-"/>
            </a:pPr>
            <a:r>
              <a:rPr lang="en-US" altLang="ko-KR" sz="28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C++, Python </a:t>
            </a:r>
            <a:r>
              <a:rPr lang="ko-KR" altLang="en-US" sz="28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기반</a:t>
            </a:r>
            <a:endParaRPr lang="en-US" altLang="ko-KR" sz="2800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marL="571500" indent="-571500">
              <a:lnSpc>
                <a:spcPct val="150000"/>
              </a:lnSpc>
              <a:buFontTx/>
              <a:buChar char="-"/>
            </a:pPr>
            <a:r>
              <a:rPr lang="ko-KR" altLang="en-US" sz="28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오픈소스</a:t>
            </a:r>
            <a:r>
              <a:rPr lang="en-US" altLang="ko-KR" sz="28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(GNU) </a:t>
            </a:r>
            <a:r>
              <a:rPr lang="ko-KR" altLang="en-US" sz="28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⇒</a:t>
            </a:r>
            <a:r>
              <a:rPr lang="en-US" altLang="ko-KR" sz="28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ko-KR" altLang="en-US" sz="28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무료</a:t>
            </a:r>
            <a:endParaRPr lang="en-US" altLang="ko-KR" sz="2800" dirty="0">
              <a:solidFill>
                <a:srgbClr val="FF0000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marL="571500" indent="-571500">
              <a:lnSpc>
                <a:spcPct val="150000"/>
              </a:lnSpc>
              <a:buFontTx/>
              <a:buChar char="-"/>
            </a:pPr>
            <a:r>
              <a:rPr lang="ko-KR" altLang="en-US" sz="28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다양한 프로그래밍 언어 연동 가능</a:t>
            </a:r>
            <a:endParaRPr lang="en-US" altLang="ko-KR" sz="2800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marL="571500" indent="-571500">
              <a:lnSpc>
                <a:spcPct val="150000"/>
              </a:lnSpc>
              <a:buFontTx/>
              <a:buChar char="-"/>
            </a:pPr>
            <a:r>
              <a:rPr lang="ko-KR" altLang="en-US" sz="28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다양한 플러그인 제공</a:t>
            </a:r>
          </a:p>
        </p:txBody>
      </p:sp>
    </p:spTree>
    <p:extLst>
      <p:ext uri="{BB962C8B-B14F-4D97-AF65-F5344CB8AC3E}">
        <p14:creationId xmlns:p14="http://schemas.microsoft.com/office/powerpoint/2010/main" val="14252683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 txBox="1">
            <a:spLocks/>
          </p:cNvSpPr>
          <p:nvPr/>
        </p:nvSpPr>
        <p:spPr>
          <a:xfrm>
            <a:off x="0" y="0"/>
            <a:ext cx="2604655" cy="609600"/>
          </a:xfrm>
          <a:prstGeom prst="rect">
            <a:avLst/>
          </a:prstGeom>
          <a:solidFill>
            <a:srgbClr val="447223"/>
          </a:solidFill>
          <a:ln w="19050">
            <a:solidFill>
              <a:schemeClr val="bg1"/>
            </a:solidFill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2800" b="1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GIS?</a:t>
            </a:r>
            <a:endParaRPr lang="ko-KR" altLang="en-US" sz="2800" b="1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91854" y="1758874"/>
            <a:ext cx="8663710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GIS</a:t>
            </a:r>
            <a:r>
              <a:rPr lang="en-US" altLang="ko-KR" sz="3600" b="1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(</a:t>
            </a:r>
            <a:r>
              <a:rPr lang="en-US" altLang="ko-KR" sz="3600" b="1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G</a:t>
            </a:r>
            <a:r>
              <a:rPr lang="en-US" altLang="ko-KR" sz="3600" b="1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eographic </a:t>
            </a:r>
            <a:r>
              <a:rPr lang="en-US" altLang="ko-KR" sz="3600" b="1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I</a:t>
            </a:r>
            <a:r>
              <a:rPr lang="en-US" altLang="ko-KR" sz="3600" b="1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nformation </a:t>
            </a:r>
            <a:r>
              <a:rPr lang="en-US" altLang="ko-KR" sz="3600" b="1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S</a:t>
            </a:r>
            <a:r>
              <a:rPr lang="en-US" altLang="ko-KR" sz="3600" b="1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ystem)</a:t>
            </a:r>
          </a:p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ko-KR" altLang="en-US" sz="28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지리정보를 컴퓨터 데이터로 변환하여 활용하기 위한 정보시스템</a:t>
            </a:r>
            <a:endParaRPr lang="en-US" altLang="ko-KR" sz="2800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ko-KR" altLang="en-US" sz="28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지리정보 관측</a:t>
            </a:r>
            <a:r>
              <a:rPr lang="en-US" altLang="ko-KR" sz="28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, </a:t>
            </a:r>
            <a:r>
              <a:rPr lang="ko-KR" altLang="en-US" sz="28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수집</a:t>
            </a:r>
            <a:r>
              <a:rPr lang="en-US" altLang="ko-KR" sz="28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, </a:t>
            </a:r>
            <a:r>
              <a:rPr lang="ko-KR" altLang="en-US" sz="28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분석</a:t>
            </a:r>
            <a:r>
              <a:rPr lang="en-US" altLang="ko-KR" sz="28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, </a:t>
            </a:r>
            <a:r>
              <a:rPr lang="ko-KR" altLang="en-US" sz="28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출력에 이르는 일련의 과정 포괄</a:t>
            </a:r>
            <a:endParaRPr lang="en-US" altLang="ko-KR" sz="2800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918745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4624" y="1710171"/>
            <a:ext cx="7058025" cy="3714750"/>
          </a:xfrm>
          <a:prstGeom prst="rect">
            <a:avLst/>
          </a:prstGeom>
        </p:spPr>
      </p:pic>
      <p:sp>
        <p:nvSpPr>
          <p:cNvPr id="6" name="제목 1"/>
          <p:cNvSpPr txBox="1">
            <a:spLocks/>
          </p:cNvSpPr>
          <p:nvPr/>
        </p:nvSpPr>
        <p:spPr>
          <a:xfrm>
            <a:off x="0" y="0"/>
            <a:ext cx="2604655" cy="609600"/>
          </a:xfrm>
          <a:prstGeom prst="rect">
            <a:avLst/>
          </a:prstGeom>
          <a:solidFill>
            <a:srgbClr val="447223"/>
          </a:solidFill>
          <a:ln w="19050">
            <a:solidFill>
              <a:schemeClr val="bg1"/>
            </a:solidFill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2800" b="1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GIS?</a:t>
            </a:r>
            <a:endParaRPr lang="ko-KR" altLang="en-US" sz="2800" b="1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604655" y="332601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200" b="0" i="0" dirty="0">
                <a:solidFill>
                  <a:schemeClr val="bg1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출처 </a:t>
            </a:r>
            <a:r>
              <a:rPr lang="en-US" altLang="ko-KR" sz="1200" b="0" i="0" dirty="0">
                <a:solidFill>
                  <a:schemeClr val="bg1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: </a:t>
            </a:r>
            <a:r>
              <a:rPr lang="ko-KR" altLang="en-US" sz="1200" b="0" i="0" dirty="0" err="1">
                <a:solidFill>
                  <a:schemeClr val="bg1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김영표</a:t>
            </a:r>
            <a:r>
              <a:rPr lang="en-US" altLang="ko-KR" sz="12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/</a:t>
            </a:r>
            <a:r>
              <a:rPr lang="ko-KR" altLang="en-US" sz="1200" dirty="0" err="1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임은선</a:t>
            </a:r>
            <a:r>
              <a:rPr lang="en-US" altLang="ko-KR" sz="12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, 2003, GIS </a:t>
            </a:r>
            <a:r>
              <a:rPr lang="ko-KR" altLang="en-US" sz="12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기반 공간분석방법론 개발 연구</a:t>
            </a:r>
            <a:r>
              <a:rPr lang="en-US" altLang="ko-KR" sz="12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, </a:t>
            </a:r>
            <a:r>
              <a:rPr lang="ko-KR" altLang="en-US" sz="12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국토연구원</a:t>
            </a:r>
            <a:r>
              <a:rPr lang="en-US" altLang="ko-KR" sz="12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.</a:t>
            </a:r>
            <a:endParaRPr lang="ko-KR" altLang="en-US" sz="1200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326534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9788" y="2482129"/>
            <a:ext cx="4658676" cy="2117580"/>
          </a:xfrm>
          <a:prstGeom prst="rect">
            <a:avLst/>
          </a:prstGeom>
        </p:spPr>
      </p:pic>
      <p:sp>
        <p:nvSpPr>
          <p:cNvPr id="5" name="제목 1"/>
          <p:cNvSpPr txBox="1">
            <a:spLocks/>
          </p:cNvSpPr>
          <p:nvPr/>
        </p:nvSpPr>
        <p:spPr>
          <a:xfrm>
            <a:off x="0" y="0"/>
            <a:ext cx="2604655" cy="609600"/>
          </a:xfrm>
          <a:prstGeom prst="rect">
            <a:avLst/>
          </a:prstGeom>
          <a:solidFill>
            <a:srgbClr val="447223"/>
          </a:solidFill>
          <a:ln w="19050">
            <a:solidFill>
              <a:schemeClr val="bg1"/>
            </a:solidFill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2800" b="1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GIS?</a:t>
            </a:r>
            <a:endParaRPr lang="ko-KR" altLang="en-US" sz="2800" b="1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pic>
        <p:nvPicPr>
          <p:cNvPr id="10242" name="Picture 2" descr="왕궁 통로 (흐림) 배경 일러스트 고대 - 567424와 (과) 비슷한 무료 클립 아트가 | illustA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282" y="2482129"/>
            <a:ext cx="2840047" cy="2117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 descr="무료로 다운로드 가능한 고민하는 사람 벡터 &amp; 일러스트 | Freepik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6923" y="2482129"/>
            <a:ext cx="3186258" cy="2123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748829" y="1743465"/>
            <a:ext cx="188842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1.</a:t>
            </a:r>
            <a:r>
              <a:rPr lang="ko-KR" altLang="en-US" sz="28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문제제기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596765" y="1743465"/>
            <a:ext cx="277090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2. GIS </a:t>
            </a:r>
            <a:r>
              <a:rPr lang="ko-KR" altLang="en-US" sz="28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분석 시도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645615" y="1743465"/>
            <a:ext cx="134887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3. </a:t>
            </a:r>
            <a:r>
              <a:rPr lang="ko-KR" altLang="en-US" sz="28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해석</a:t>
            </a:r>
          </a:p>
        </p:txBody>
      </p:sp>
      <p:cxnSp>
        <p:nvCxnSpPr>
          <p:cNvPr id="8" name="직선 화살표 연결선 7"/>
          <p:cNvCxnSpPr>
            <a:stCxn id="10242" idx="3"/>
            <a:endCxn id="4" idx="1"/>
          </p:cNvCxnSpPr>
          <p:nvPr/>
        </p:nvCxnSpPr>
        <p:spPr>
          <a:xfrm>
            <a:off x="3051329" y="3540919"/>
            <a:ext cx="508459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/>
          <p:nvPr/>
        </p:nvCxnSpPr>
        <p:spPr>
          <a:xfrm>
            <a:off x="8218464" y="3540919"/>
            <a:ext cx="508459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2108524" y="4599709"/>
            <a:ext cx="239406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GIS </a:t>
            </a:r>
            <a:r>
              <a:rPr lang="ko-KR" altLang="en-US" sz="28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지식 필요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154367" y="4599709"/>
            <a:ext cx="281968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고고학</a:t>
            </a:r>
            <a:r>
              <a:rPr lang="en-US" altLang="ko-KR" sz="28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ko-KR" altLang="en-US" sz="28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지식 필요</a:t>
            </a:r>
          </a:p>
        </p:txBody>
      </p:sp>
    </p:spTree>
    <p:extLst>
      <p:ext uri="{BB962C8B-B14F-4D97-AF65-F5344CB8AC3E}">
        <p14:creationId xmlns:p14="http://schemas.microsoft.com/office/powerpoint/2010/main" val="1639915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0" y="0"/>
            <a:ext cx="2881745" cy="609600"/>
          </a:xfrm>
          <a:prstGeom prst="rect">
            <a:avLst/>
          </a:prstGeom>
          <a:solidFill>
            <a:srgbClr val="447223"/>
          </a:solidFill>
          <a:ln w="19050">
            <a:solidFill>
              <a:schemeClr val="bg1"/>
            </a:solidFill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2800" b="1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지구는 둥그니까</a:t>
            </a:r>
            <a:r>
              <a:rPr lang="en-US" altLang="ko-KR" sz="2800" b="1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..</a:t>
            </a:r>
            <a:endParaRPr lang="ko-KR" altLang="en-US" sz="2800" b="1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pic>
        <p:nvPicPr>
          <p:cNvPr id="11266" name="Picture 2" descr="w.namu.la/s/d7924e9d3944f49b0e98ca421f8ab149dce810..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6485" y="2112819"/>
            <a:ext cx="6032788" cy="3016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공구 일러스트 ai 파일 무료 다운로드 - Urbanbrush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7793" b="72118" l="22699" r="77748">
                        <a14:foregroundMark x1="43164" y1="31903" x2="31189" y2="43164"/>
                        <a14:foregroundMark x1="44861" y1="43253" x2="49777" y2="485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545" y="1879502"/>
            <a:ext cx="3438622" cy="3438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 descr="지구 - 위키백과, 우리 모두의 백과사전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885" y="1982355"/>
            <a:ext cx="3335770" cy="3335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73122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271</TotalTime>
  <Words>741</Words>
  <Application>Microsoft Macintosh PowerPoint</Application>
  <PresentationFormat>와이드스크린</PresentationFormat>
  <Paragraphs>230</Paragraphs>
  <Slides>24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29" baseType="lpstr">
      <vt:lpstr>나눔명조</vt:lpstr>
      <vt:lpstr>맑은 고딕</vt:lpstr>
      <vt:lpstr>NanumMyeongjo</vt:lpstr>
      <vt:lpstr>Arial</vt:lpstr>
      <vt:lpstr>Office 테마</vt:lpstr>
      <vt:lpstr>고고학에서의 GIS 응용  2022년 숭실대학교 사학과 고고학 전공 겨울방학 스터디  - 2주차 : GIS의 개념과 기초 -</vt:lpstr>
      <vt:lpstr>PowerPoint 프레젠테이션</vt:lpstr>
      <vt:lpstr>PowerPoint 프레젠테이션</vt:lpstr>
      <vt:lpstr>스터디 계획</vt:lpstr>
      <vt:lpstr>QGIS!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고고학에서의 GIS 응용 - 2022년 겨울방학 스터디 -</dc:title>
  <dc:creator>SSU</dc:creator>
  <cp:lastModifiedBy>dong dong</cp:lastModifiedBy>
  <cp:revision>26</cp:revision>
  <dcterms:created xsi:type="dcterms:W3CDTF">2022-12-19T04:32:24Z</dcterms:created>
  <dcterms:modified xsi:type="dcterms:W3CDTF">2022-12-20T17:17:04Z</dcterms:modified>
</cp:coreProperties>
</file>